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4"/>
    <p:sldMasterId id="2147483660" r:id="rId5"/>
    <p:sldMasterId id="2147483670" r:id="rId6"/>
    <p:sldMasterId id="2147483680" r:id="rId7"/>
    <p:sldMasterId id="2147483690" r:id="rId8"/>
    <p:sldMasterId id="2147483700" r:id="rId9"/>
  </p:sldMasterIdLst>
  <p:notesMasterIdLst>
    <p:notesMasterId r:id="rId40"/>
  </p:notesMasterIdLst>
  <p:sldIdLst>
    <p:sldId id="256" r:id="rId10"/>
    <p:sldId id="257" r:id="rId11"/>
    <p:sldId id="265" r:id="rId12"/>
    <p:sldId id="313" r:id="rId13"/>
    <p:sldId id="266" r:id="rId14"/>
    <p:sldId id="321" r:id="rId15"/>
    <p:sldId id="310" r:id="rId16"/>
    <p:sldId id="314" r:id="rId17"/>
    <p:sldId id="315" r:id="rId18"/>
    <p:sldId id="326" r:id="rId19"/>
    <p:sldId id="327" r:id="rId20"/>
    <p:sldId id="267" r:id="rId21"/>
    <p:sldId id="268" r:id="rId22"/>
    <p:sldId id="269" r:id="rId23"/>
    <p:sldId id="316" r:id="rId24"/>
    <p:sldId id="317" r:id="rId25"/>
    <p:sldId id="318" r:id="rId26"/>
    <p:sldId id="319" r:id="rId27"/>
    <p:sldId id="320" r:id="rId28"/>
    <p:sldId id="322" r:id="rId29"/>
    <p:sldId id="323" r:id="rId30"/>
    <p:sldId id="325" r:id="rId31"/>
    <p:sldId id="300" r:id="rId32"/>
    <p:sldId id="303" r:id="rId33"/>
    <p:sldId id="270" r:id="rId34"/>
    <p:sldId id="271" r:id="rId35"/>
    <p:sldId id="274" r:id="rId36"/>
    <p:sldId id="272" r:id="rId37"/>
    <p:sldId id="275" r:id="rId38"/>
    <p:sldId id="27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442"/>
    <a:srgbClr val="6F006F"/>
    <a:srgbClr val="009DE9"/>
    <a:srgbClr val="DF1601"/>
    <a:srgbClr val="398557"/>
    <a:srgbClr val="EE0701"/>
    <a:srgbClr val="017ACD"/>
    <a:srgbClr val="C2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93F317-B354-4C1B-9988-E0313733245F}" v="128" dt="2019-04-10T02:57:44.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0" autoAdjust="0"/>
    <p:restoredTop sz="87074" autoAdjust="0"/>
  </p:normalViewPr>
  <p:slideViewPr>
    <p:cSldViewPr snapToGrid="0">
      <p:cViewPr varScale="1">
        <p:scale>
          <a:sx n="99" d="100"/>
          <a:sy n="99" d="100"/>
        </p:scale>
        <p:origin x="74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0" Type="http://schemas.openxmlformats.org/officeDocument/2006/relationships/slide" Target="slides/slide11.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BA4C28-44A6-4E82-BE36-54EED7069F7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5252146-D82E-4E3C-AADF-89E5F88D5CAB}">
      <dgm:prSet/>
      <dgm:spPr/>
      <dgm:t>
        <a:bodyPr/>
        <a:lstStyle/>
        <a:p>
          <a:pPr>
            <a:lnSpc>
              <a:spcPct val="100000"/>
            </a:lnSpc>
          </a:pPr>
          <a:r>
            <a:rPr lang="en-CA" dirty="0"/>
            <a:t>Introduction</a:t>
          </a:r>
          <a:endParaRPr lang="en-US" dirty="0"/>
        </a:p>
      </dgm:t>
    </dgm:pt>
    <dgm:pt modelId="{43730CA0-0E70-4E97-9A35-9D02A90F57C6}" type="parTrans" cxnId="{84011E21-2525-475A-8774-BB1490CAFD64}">
      <dgm:prSet/>
      <dgm:spPr/>
      <dgm:t>
        <a:bodyPr/>
        <a:lstStyle/>
        <a:p>
          <a:endParaRPr lang="en-US"/>
        </a:p>
      </dgm:t>
    </dgm:pt>
    <dgm:pt modelId="{06C1C505-69D3-41C7-A001-48A685E4D328}" type="sibTrans" cxnId="{84011E21-2525-475A-8774-BB1490CAFD64}">
      <dgm:prSet/>
      <dgm:spPr/>
      <dgm:t>
        <a:bodyPr/>
        <a:lstStyle/>
        <a:p>
          <a:pPr>
            <a:lnSpc>
              <a:spcPct val="100000"/>
            </a:lnSpc>
          </a:pPr>
          <a:endParaRPr lang="en-US"/>
        </a:p>
      </dgm:t>
    </dgm:pt>
    <dgm:pt modelId="{659B8A96-4166-4F40-89D8-A1F07900D993}">
      <dgm:prSet/>
      <dgm:spPr/>
      <dgm:t>
        <a:bodyPr/>
        <a:lstStyle/>
        <a:p>
          <a:pPr>
            <a:lnSpc>
              <a:spcPct val="100000"/>
            </a:lnSpc>
          </a:pPr>
          <a:r>
            <a:rPr lang="en-CA"/>
            <a:t>Conclusion</a:t>
          </a:r>
          <a:endParaRPr lang="en-US"/>
        </a:p>
      </dgm:t>
    </dgm:pt>
    <dgm:pt modelId="{8737CDC9-D3BA-4A8C-A1DA-EB15F9E02504}" type="parTrans" cxnId="{02EA3C68-0F2D-4384-933E-4A18A473DE29}">
      <dgm:prSet/>
      <dgm:spPr/>
      <dgm:t>
        <a:bodyPr/>
        <a:lstStyle/>
        <a:p>
          <a:endParaRPr lang="en-US"/>
        </a:p>
      </dgm:t>
    </dgm:pt>
    <dgm:pt modelId="{FB7DD18A-8944-4BD9-9525-07D8F57B7AAE}" type="sibTrans" cxnId="{02EA3C68-0F2D-4384-933E-4A18A473DE29}">
      <dgm:prSet/>
      <dgm:spPr/>
      <dgm:t>
        <a:bodyPr/>
        <a:lstStyle/>
        <a:p>
          <a:pPr>
            <a:lnSpc>
              <a:spcPct val="100000"/>
            </a:lnSpc>
          </a:pPr>
          <a:endParaRPr lang="en-US"/>
        </a:p>
      </dgm:t>
    </dgm:pt>
    <dgm:pt modelId="{8757DC8B-B681-40D5-8A2F-7B1C3D1D71A9}">
      <dgm:prSet/>
      <dgm:spPr/>
      <dgm:t>
        <a:bodyPr/>
        <a:lstStyle/>
        <a:p>
          <a:pPr>
            <a:lnSpc>
              <a:spcPct val="100000"/>
            </a:lnSpc>
          </a:pPr>
          <a:r>
            <a:rPr lang="en-CA" dirty="0"/>
            <a:t>References</a:t>
          </a:r>
          <a:endParaRPr lang="en-US" dirty="0"/>
        </a:p>
      </dgm:t>
    </dgm:pt>
    <dgm:pt modelId="{4368B56D-5936-4AA8-99C5-104995CAA6B2}" type="parTrans" cxnId="{655951E8-3539-4883-A2CF-731A21393EFA}">
      <dgm:prSet/>
      <dgm:spPr/>
      <dgm:t>
        <a:bodyPr/>
        <a:lstStyle/>
        <a:p>
          <a:endParaRPr lang="en-US"/>
        </a:p>
      </dgm:t>
    </dgm:pt>
    <dgm:pt modelId="{A0FCA758-B833-46B8-A57D-ADCEB72E375C}" type="sibTrans" cxnId="{655951E8-3539-4883-A2CF-731A21393EFA}">
      <dgm:prSet/>
      <dgm:spPr/>
      <dgm:t>
        <a:bodyPr/>
        <a:lstStyle/>
        <a:p>
          <a:pPr>
            <a:lnSpc>
              <a:spcPct val="100000"/>
            </a:lnSpc>
          </a:pPr>
          <a:endParaRPr lang="en-US"/>
        </a:p>
      </dgm:t>
    </dgm:pt>
    <dgm:pt modelId="{27971A46-D6BC-4685-9D8D-62B891FF74B0}">
      <dgm:prSet/>
      <dgm:spPr/>
      <dgm:t>
        <a:bodyPr/>
        <a:lstStyle/>
        <a:p>
          <a:pPr>
            <a:lnSpc>
              <a:spcPct val="100000"/>
            </a:lnSpc>
          </a:pPr>
          <a:r>
            <a:rPr lang="en-CA" dirty="0"/>
            <a:t>Background</a:t>
          </a:r>
          <a:endParaRPr lang="en-US" dirty="0"/>
        </a:p>
      </dgm:t>
    </dgm:pt>
    <dgm:pt modelId="{4DBF58EC-F8E8-433F-9173-A7616B438E7F}" type="parTrans" cxnId="{23C88BF0-289B-4D47-91DD-2B7C4459FA24}">
      <dgm:prSet/>
      <dgm:spPr/>
      <dgm:t>
        <a:bodyPr/>
        <a:lstStyle/>
        <a:p>
          <a:endParaRPr lang="en-US"/>
        </a:p>
      </dgm:t>
    </dgm:pt>
    <dgm:pt modelId="{65E99025-D885-4088-99A0-C87C1A9D5FE7}" type="sibTrans" cxnId="{23C88BF0-289B-4D47-91DD-2B7C4459FA24}">
      <dgm:prSet/>
      <dgm:spPr/>
      <dgm:t>
        <a:bodyPr/>
        <a:lstStyle/>
        <a:p>
          <a:pPr>
            <a:lnSpc>
              <a:spcPct val="100000"/>
            </a:lnSpc>
          </a:pPr>
          <a:endParaRPr lang="en-US"/>
        </a:p>
      </dgm:t>
    </dgm:pt>
    <dgm:pt modelId="{6815A8CA-4C2E-4338-98AB-8249EBAF7980}">
      <dgm:prSet/>
      <dgm:spPr/>
      <dgm:t>
        <a:bodyPr/>
        <a:lstStyle/>
        <a:p>
          <a:pPr>
            <a:lnSpc>
              <a:spcPct val="100000"/>
            </a:lnSpc>
          </a:pPr>
          <a:r>
            <a:rPr lang="en-CA" dirty="0"/>
            <a:t>Methodology &amp; Demo</a:t>
          </a:r>
          <a:endParaRPr lang="en-US" dirty="0"/>
        </a:p>
      </dgm:t>
    </dgm:pt>
    <dgm:pt modelId="{B4838A22-7A63-4434-94E2-23DD51E1B0EC}" type="parTrans" cxnId="{DE8050A6-0CAC-41F8-B6E0-CE9B0BBA4AD0}">
      <dgm:prSet/>
      <dgm:spPr/>
      <dgm:t>
        <a:bodyPr/>
        <a:lstStyle/>
        <a:p>
          <a:endParaRPr lang="en-US"/>
        </a:p>
      </dgm:t>
    </dgm:pt>
    <dgm:pt modelId="{185F0C72-5EEA-4D41-85E9-F092E3C75E3E}" type="sibTrans" cxnId="{DE8050A6-0CAC-41F8-B6E0-CE9B0BBA4AD0}">
      <dgm:prSet/>
      <dgm:spPr/>
      <dgm:t>
        <a:bodyPr/>
        <a:lstStyle/>
        <a:p>
          <a:pPr>
            <a:lnSpc>
              <a:spcPct val="100000"/>
            </a:lnSpc>
          </a:pPr>
          <a:endParaRPr lang="en-US"/>
        </a:p>
      </dgm:t>
    </dgm:pt>
    <dgm:pt modelId="{F3F100E7-E155-4761-97FB-1F48CB2CEA2A}">
      <dgm:prSet custT="1"/>
      <dgm:spPr/>
      <dgm:t>
        <a:bodyPr/>
        <a:lstStyle/>
        <a:p>
          <a:pPr>
            <a:lnSpc>
              <a:spcPct val="100000"/>
            </a:lnSpc>
          </a:pPr>
          <a:r>
            <a:rPr lang="en-CA" sz="2400" kern="1200" dirty="0"/>
            <a:t>Simulation and Results</a:t>
          </a:r>
          <a:endParaRPr lang="en-US" sz="2400" kern="1200" dirty="0">
            <a:solidFill>
              <a:srgbClr val="000000">
                <a:hueOff val="0"/>
                <a:satOff val="0"/>
                <a:lumOff val="0"/>
                <a:alphaOff val="0"/>
              </a:srgbClr>
            </a:solidFill>
            <a:latin typeface="Arial" panose="020B0604020202020204"/>
            <a:ea typeface="+mn-ea"/>
            <a:cs typeface="+mn-cs"/>
          </a:endParaRPr>
        </a:p>
      </dgm:t>
    </dgm:pt>
    <dgm:pt modelId="{9F3C01F7-512E-4F93-8012-9EEE51A6063A}" type="sibTrans" cxnId="{BE2FF694-6A90-4EDA-BF3E-405F6EB47970}">
      <dgm:prSet/>
      <dgm:spPr/>
      <dgm:t>
        <a:bodyPr/>
        <a:lstStyle/>
        <a:p>
          <a:endParaRPr lang="en-US"/>
        </a:p>
      </dgm:t>
    </dgm:pt>
    <dgm:pt modelId="{F6FDC37B-5B29-4220-9944-0335A905F67A}" type="parTrans" cxnId="{BE2FF694-6A90-4EDA-BF3E-405F6EB47970}">
      <dgm:prSet/>
      <dgm:spPr/>
      <dgm:t>
        <a:bodyPr/>
        <a:lstStyle/>
        <a:p>
          <a:endParaRPr lang="en-US"/>
        </a:p>
      </dgm:t>
    </dgm:pt>
    <dgm:pt modelId="{FA4BD86E-78CD-4AEB-B26D-BA9183BBFA76}" type="pres">
      <dgm:prSet presAssocID="{D6BA4C28-44A6-4E82-BE36-54EED7069F7D}" presName="root" presStyleCnt="0">
        <dgm:presLayoutVars>
          <dgm:dir/>
          <dgm:resizeHandles val="exact"/>
        </dgm:presLayoutVars>
      </dgm:prSet>
      <dgm:spPr/>
    </dgm:pt>
    <dgm:pt modelId="{92000D01-B35A-4963-B378-251718AD60F8}" type="pres">
      <dgm:prSet presAssocID="{D6BA4C28-44A6-4E82-BE36-54EED7069F7D}" presName="container" presStyleCnt="0">
        <dgm:presLayoutVars>
          <dgm:dir/>
          <dgm:resizeHandles val="exact"/>
        </dgm:presLayoutVars>
      </dgm:prSet>
      <dgm:spPr/>
    </dgm:pt>
    <dgm:pt modelId="{2EABBC6F-7AA2-449D-9328-705237FB3E80}" type="pres">
      <dgm:prSet presAssocID="{A5252146-D82E-4E3C-AADF-89E5F88D5CAB}" presName="compNode" presStyleCnt="0"/>
      <dgm:spPr/>
    </dgm:pt>
    <dgm:pt modelId="{C22CE383-F780-4BD0-A017-BFEC71CBCE24}" type="pres">
      <dgm:prSet presAssocID="{A5252146-D82E-4E3C-AADF-89E5F88D5CAB}" presName="iconBgRect" presStyleLbl="bgShp" presStyleIdx="0" presStyleCnt="6"/>
      <dgm:spPr/>
    </dgm:pt>
    <dgm:pt modelId="{9A9FC548-9B13-4F7E-B3C2-97D4FCAB7F79}" type="pres">
      <dgm:prSet presAssocID="{A5252146-D82E-4E3C-AADF-89E5F88D5CAB}" presName="iconRect" presStyleLbl="node1" presStyleIdx="0" presStyleCnt="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lp"/>
        </a:ext>
      </dgm:extLst>
    </dgm:pt>
    <dgm:pt modelId="{33371818-8466-4BAD-9F82-EFC02F6B8181}" type="pres">
      <dgm:prSet presAssocID="{A5252146-D82E-4E3C-AADF-89E5F88D5CAB}" presName="spaceRect" presStyleCnt="0"/>
      <dgm:spPr/>
    </dgm:pt>
    <dgm:pt modelId="{E36EDD6A-0A15-4777-9452-92E0877FBAF9}" type="pres">
      <dgm:prSet presAssocID="{A5252146-D82E-4E3C-AADF-89E5F88D5CAB}" presName="textRect" presStyleLbl="revTx" presStyleIdx="0" presStyleCnt="6">
        <dgm:presLayoutVars>
          <dgm:chMax val="1"/>
          <dgm:chPref val="1"/>
        </dgm:presLayoutVars>
      </dgm:prSet>
      <dgm:spPr/>
    </dgm:pt>
    <dgm:pt modelId="{9BEC1B8D-1986-4EF9-8C63-9BACD9780D5D}" type="pres">
      <dgm:prSet presAssocID="{06C1C505-69D3-41C7-A001-48A685E4D328}" presName="sibTrans" presStyleLbl="sibTrans2D1" presStyleIdx="0" presStyleCnt="0"/>
      <dgm:spPr/>
    </dgm:pt>
    <dgm:pt modelId="{17A97384-E678-4E76-B1DA-0A4EBC6E798C}" type="pres">
      <dgm:prSet presAssocID="{27971A46-D6BC-4685-9D8D-62B891FF74B0}" presName="compNode" presStyleCnt="0"/>
      <dgm:spPr/>
    </dgm:pt>
    <dgm:pt modelId="{7AE5572F-37FE-485B-8B57-F35D0BE2B3B1}" type="pres">
      <dgm:prSet presAssocID="{27971A46-D6BC-4685-9D8D-62B891FF74B0}" presName="iconBgRect" presStyleLbl="bgShp" presStyleIdx="1" presStyleCnt="6"/>
      <dgm:spPr/>
    </dgm:pt>
    <dgm:pt modelId="{9CE5CCD4-21DF-4C45-9BEF-9B221BAD156F}" type="pres">
      <dgm:prSet presAssocID="{27971A46-D6BC-4685-9D8D-62B891FF74B0}" presName="iconRect" presStyleLbl="node1" presStyleIdx="1" presStyleCnt="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elp"/>
        </a:ext>
      </dgm:extLst>
    </dgm:pt>
    <dgm:pt modelId="{D3901189-3DAA-49E4-8335-23EAB5865D3D}" type="pres">
      <dgm:prSet presAssocID="{27971A46-D6BC-4685-9D8D-62B891FF74B0}" presName="spaceRect" presStyleCnt="0"/>
      <dgm:spPr/>
    </dgm:pt>
    <dgm:pt modelId="{F13F1054-3363-4CF1-A478-ACBC2767A452}" type="pres">
      <dgm:prSet presAssocID="{27971A46-D6BC-4685-9D8D-62B891FF74B0}" presName="textRect" presStyleLbl="revTx" presStyleIdx="1" presStyleCnt="6">
        <dgm:presLayoutVars>
          <dgm:chMax val="1"/>
          <dgm:chPref val="1"/>
        </dgm:presLayoutVars>
      </dgm:prSet>
      <dgm:spPr/>
    </dgm:pt>
    <dgm:pt modelId="{A2E44D1E-6951-478C-A331-C21942A23B6A}" type="pres">
      <dgm:prSet presAssocID="{65E99025-D885-4088-99A0-C87C1A9D5FE7}" presName="sibTrans" presStyleLbl="sibTrans2D1" presStyleIdx="0" presStyleCnt="0"/>
      <dgm:spPr/>
    </dgm:pt>
    <dgm:pt modelId="{6D56A8F1-1213-4C7A-90FB-6E35CBEBD6A0}" type="pres">
      <dgm:prSet presAssocID="{6815A8CA-4C2E-4338-98AB-8249EBAF7980}" presName="compNode" presStyleCnt="0"/>
      <dgm:spPr/>
    </dgm:pt>
    <dgm:pt modelId="{DF6EF6A8-EB83-423E-A3F5-E70222EC7C7B}" type="pres">
      <dgm:prSet presAssocID="{6815A8CA-4C2E-4338-98AB-8249EBAF7980}" presName="iconBgRect" presStyleLbl="bgShp" presStyleIdx="2" presStyleCnt="6"/>
      <dgm:spPr/>
    </dgm:pt>
    <dgm:pt modelId="{3AEC564F-CBDE-429B-BEA3-B2820DAADC9D}" type="pres">
      <dgm:prSet presAssocID="{6815A8CA-4C2E-4338-98AB-8249EBAF7980}"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lp"/>
        </a:ext>
      </dgm:extLst>
    </dgm:pt>
    <dgm:pt modelId="{CA712CB4-A34F-481E-A846-3225450F9284}" type="pres">
      <dgm:prSet presAssocID="{6815A8CA-4C2E-4338-98AB-8249EBAF7980}" presName="spaceRect" presStyleCnt="0"/>
      <dgm:spPr/>
    </dgm:pt>
    <dgm:pt modelId="{D07D6B4C-2CDE-49B7-AE09-26AD24562EA3}" type="pres">
      <dgm:prSet presAssocID="{6815A8CA-4C2E-4338-98AB-8249EBAF7980}" presName="textRect" presStyleLbl="revTx" presStyleIdx="2" presStyleCnt="6">
        <dgm:presLayoutVars>
          <dgm:chMax val="1"/>
          <dgm:chPref val="1"/>
        </dgm:presLayoutVars>
      </dgm:prSet>
      <dgm:spPr/>
    </dgm:pt>
    <dgm:pt modelId="{53B466AC-0DAD-4C09-BD18-55A1442D2154}" type="pres">
      <dgm:prSet presAssocID="{185F0C72-5EEA-4D41-85E9-F092E3C75E3E}" presName="sibTrans" presStyleLbl="sibTrans2D1" presStyleIdx="0" presStyleCnt="0"/>
      <dgm:spPr/>
    </dgm:pt>
    <dgm:pt modelId="{94E3DD4D-C870-4CAB-96FD-5C776452D7FF}" type="pres">
      <dgm:prSet presAssocID="{F3F100E7-E155-4761-97FB-1F48CB2CEA2A}" presName="compNode" presStyleCnt="0"/>
      <dgm:spPr/>
    </dgm:pt>
    <dgm:pt modelId="{0D7D8122-F6EF-4FCC-8D12-B8216E603B80}" type="pres">
      <dgm:prSet presAssocID="{F3F100E7-E155-4761-97FB-1F48CB2CEA2A}" presName="iconBgRect" presStyleLbl="bgShp" presStyleIdx="3" presStyleCnt="6"/>
      <dgm:spPr/>
    </dgm:pt>
    <dgm:pt modelId="{90B362A6-2675-407F-A846-7DFEAB38B065}" type="pres">
      <dgm:prSet presAssocID="{F3F100E7-E155-4761-97FB-1F48CB2CEA2A}" presName="iconRect" presStyleLbl="node1" presStyleIdx="3" presStyleCnt="6"/>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i-Fi"/>
        </a:ext>
      </dgm:extLst>
    </dgm:pt>
    <dgm:pt modelId="{FDA1215F-D1C8-4D25-BDA7-67397E340AD9}" type="pres">
      <dgm:prSet presAssocID="{F3F100E7-E155-4761-97FB-1F48CB2CEA2A}" presName="spaceRect" presStyleCnt="0"/>
      <dgm:spPr/>
    </dgm:pt>
    <dgm:pt modelId="{1B20B39C-4791-4C79-86F1-3EE3BF023B3E}" type="pres">
      <dgm:prSet presAssocID="{F3F100E7-E155-4761-97FB-1F48CB2CEA2A}" presName="textRect" presStyleLbl="revTx" presStyleIdx="3" presStyleCnt="6">
        <dgm:presLayoutVars>
          <dgm:chMax val="1"/>
          <dgm:chPref val="1"/>
        </dgm:presLayoutVars>
      </dgm:prSet>
      <dgm:spPr/>
    </dgm:pt>
    <dgm:pt modelId="{3B7EAA21-5706-4920-A6E3-5B6863FBF61E}" type="pres">
      <dgm:prSet presAssocID="{9F3C01F7-512E-4F93-8012-9EEE51A6063A}" presName="sibTrans" presStyleLbl="sibTrans2D1" presStyleIdx="0" presStyleCnt="0"/>
      <dgm:spPr/>
    </dgm:pt>
    <dgm:pt modelId="{084D0A08-EF87-44FF-8B3D-F7DC4779CC6F}" type="pres">
      <dgm:prSet presAssocID="{659B8A96-4166-4F40-89D8-A1F07900D993}" presName="compNode" presStyleCnt="0"/>
      <dgm:spPr/>
    </dgm:pt>
    <dgm:pt modelId="{458DADA9-0146-41F7-A710-5E20A0F3DDCF}" type="pres">
      <dgm:prSet presAssocID="{659B8A96-4166-4F40-89D8-A1F07900D993}" presName="iconBgRect" presStyleLbl="bgShp" presStyleIdx="4" presStyleCnt="6"/>
      <dgm:spPr/>
    </dgm:pt>
    <dgm:pt modelId="{E99037F1-6E7B-46A1-9F56-174BA8611996}" type="pres">
      <dgm:prSet presAssocID="{659B8A96-4166-4F40-89D8-A1F07900D993}" presName="iconRect" presStyleLbl="node1" presStyleIdx="4"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0E4FDB07-2625-499D-ABD4-15F679EB8954}" type="pres">
      <dgm:prSet presAssocID="{659B8A96-4166-4F40-89D8-A1F07900D993}" presName="spaceRect" presStyleCnt="0"/>
      <dgm:spPr/>
    </dgm:pt>
    <dgm:pt modelId="{71B7A472-8F95-4624-9581-E3F62D01D186}" type="pres">
      <dgm:prSet presAssocID="{659B8A96-4166-4F40-89D8-A1F07900D993}" presName="textRect" presStyleLbl="revTx" presStyleIdx="4" presStyleCnt="6">
        <dgm:presLayoutVars>
          <dgm:chMax val="1"/>
          <dgm:chPref val="1"/>
        </dgm:presLayoutVars>
      </dgm:prSet>
      <dgm:spPr/>
    </dgm:pt>
    <dgm:pt modelId="{3E6A0B1F-7CDC-4653-8E33-F40F83EF8793}" type="pres">
      <dgm:prSet presAssocID="{FB7DD18A-8944-4BD9-9525-07D8F57B7AAE}" presName="sibTrans" presStyleLbl="sibTrans2D1" presStyleIdx="0" presStyleCnt="0"/>
      <dgm:spPr/>
    </dgm:pt>
    <dgm:pt modelId="{6CA332E3-8E8F-4181-AC4D-E7665289239A}" type="pres">
      <dgm:prSet presAssocID="{8757DC8B-B681-40D5-8A2F-7B1C3D1D71A9}" presName="compNode" presStyleCnt="0"/>
      <dgm:spPr/>
    </dgm:pt>
    <dgm:pt modelId="{3DEBC6AF-EE0D-4380-B54B-6A6FF2D1C086}" type="pres">
      <dgm:prSet presAssocID="{8757DC8B-B681-40D5-8A2F-7B1C3D1D71A9}" presName="iconBgRect" presStyleLbl="bgShp" presStyleIdx="5" presStyleCnt="6"/>
      <dgm:spPr/>
    </dgm:pt>
    <dgm:pt modelId="{BE960AB3-6050-4AF5-A08F-787E47F2A941}" type="pres">
      <dgm:prSet presAssocID="{8757DC8B-B681-40D5-8A2F-7B1C3D1D71A9}"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24C5B327-0C09-4B0E-A1FE-A9A6AF650EB6}" type="pres">
      <dgm:prSet presAssocID="{8757DC8B-B681-40D5-8A2F-7B1C3D1D71A9}" presName="spaceRect" presStyleCnt="0"/>
      <dgm:spPr/>
    </dgm:pt>
    <dgm:pt modelId="{A0F84469-2197-49B5-A35E-CC8AC108FFA1}" type="pres">
      <dgm:prSet presAssocID="{8757DC8B-B681-40D5-8A2F-7B1C3D1D71A9}" presName="textRect" presStyleLbl="revTx" presStyleIdx="5" presStyleCnt="6">
        <dgm:presLayoutVars>
          <dgm:chMax val="1"/>
          <dgm:chPref val="1"/>
        </dgm:presLayoutVars>
      </dgm:prSet>
      <dgm:spPr/>
    </dgm:pt>
  </dgm:ptLst>
  <dgm:cxnLst>
    <dgm:cxn modelId="{BAB56006-5162-44D2-A3E4-9845621A80C3}" type="presOf" srcId="{06C1C505-69D3-41C7-A001-48A685E4D328}" destId="{9BEC1B8D-1986-4EF9-8C63-9BACD9780D5D}" srcOrd="0" destOrd="0" presId="urn:microsoft.com/office/officeart/2018/2/layout/IconCircleList"/>
    <dgm:cxn modelId="{8C536A08-FBC3-4559-A346-9169C99289DA}" type="presOf" srcId="{27971A46-D6BC-4685-9D8D-62B891FF74B0}" destId="{F13F1054-3363-4CF1-A478-ACBC2767A452}" srcOrd="0" destOrd="0" presId="urn:microsoft.com/office/officeart/2018/2/layout/IconCircleList"/>
    <dgm:cxn modelId="{849CCD19-DC96-4F76-AC48-206C8204AD1F}" type="presOf" srcId="{D6BA4C28-44A6-4E82-BE36-54EED7069F7D}" destId="{FA4BD86E-78CD-4AEB-B26D-BA9183BBFA76}" srcOrd="0" destOrd="0" presId="urn:microsoft.com/office/officeart/2018/2/layout/IconCircleList"/>
    <dgm:cxn modelId="{84011E21-2525-475A-8774-BB1490CAFD64}" srcId="{D6BA4C28-44A6-4E82-BE36-54EED7069F7D}" destId="{A5252146-D82E-4E3C-AADF-89E5F88D5CAB}" srcOrd="0" destOrd="0" parTransId="{43730CA0-0E70-4E97-9A35-9D02A90F57C6}" sibTransId="{06C1C505-69D3-41C7-A001-48A685E4D328}"/>
    <dgm:cxn modelId="{C1A78940-7ADB-42DF-97E8-4C721994E7D0}" type="presOf" srcId="{9F3C01F7-512E-4F93-8012-9EEE51A6063A}" destId="{3B7EAA21-5706-4920-A6E3-5B6863FBF61E}" srcOrd="0" destOrd="0" presId="urn:microsoft.com/office/officeart/2018/2/layout/IconCircleList"/>
    <dgm:cxn modelId="{27B2CD5C-E441-4AD6-83BE-364D864D335E}" type="presOf" srcId="{A5252146-D82E-4E3C-AADF-89E5F88D5CAB}" destId="{E36EDD6A-0A15-4777-9452-92E0877FBAF9}" srcOrd="0" destOrd="0" presId="urn:microsoft.com/office/officeart/2018/2/layout/IconCircleList"/>
    <dgm:cxn modelId="{02EA3C68-0F2D-4384-933E-4A18A473DE29}" srcId="{D6BA4C28-44A6-4E82-BE36-54EED7069F7D}" destId="{659B8A96-4166-4F40-89D8-A1F07900D993}" srcOrd="4" destOrd="0" parTransId="{8737CDC9-D3BA-4A8C-A1DA-EB15F9E02504}" sibTransId="{FB7DD18A-8944-4BD9-9525-07D8F57B7AAE}"/>
    <dgm:cxn modelId="{DF423B70-0201-4D10-AEC1-51C0EBA97E58}" type="presOf" srcId="{8757DC8B-B681-40D5-8A2F-7B1C3D1D71A9}" destId="{A0F84469-2197-49B5-A35E-CC8AC108FFA1}" srcOrd="0" destOrd="0" presId="urn:microsoft.com/office/officeart/2018/2/layout/IconCircleList"/>
    <dgm:cxn modelId="{23E9CF72-15CE-4E14-984B-D991E7D082EB}" type="presOf" srcId="{FB7DD18A-8944-4BD9-9525-07D8F57B7AAE}" destId="{3E6A0B1F-7CDC-4653-8E33-F40F83EF8793}" srcOrd="0" destOrd="0" presId="urn:microsoft.com/office/officeart/2018/2/layout/IconCircleList"/>
    <dgm:cxn modelId="{4367F653-28E1-4D4D-A72F-C38FF7D3B033}" type="presOf" srcId="{659B8A96-4166-4F40-89D8-A1F07900D993}" destId="{71B7A472-8F95-4624-9581-E3F62D01D186}" srcOrd="0" destOrd="0" presId="urn:microsoft.com/office/officeart/2018/2/layout/IconCircleList"/>
    <dgm:cxn modelId="{F8004555-71B2-4755-A7D4-153509F31EC7}" type="presOf" srcId="{185F0C72-5EEA-4D41-85E9-F092E3C75E3E}" destId="{53B466AC-0DAD-4C09-BD18-55A1442D2154}" srcOrd="0" destOrd="0" presId="urn:microsoft.com/office/officeart/2018/2/layout/IconCircleList"/>
    <dgm:cxn modelId="{BE2FF694-6A90-4EDA-BF3E-405F6EB47970}" srcId="{D6BA4C28-44A6-4E82-BE36-54EED7069F7D}" destId="{F3F100E7-E155-4761-97FB-1F48CB2CEA2A}" srcOrd="3" destOrd="0" parTransId="{F6FDC37B-5B29-4220-9944-0335A905F67A}" sibTransId="{9F3C01F7-512E-4F93-8012-9EEE51A6063A}"/>
    <dgm:cxn modelId="{03E88CA1-DFDB-4B87-9E49-F0EA35BF5EC7}" type="presOf" srcId="{6815A8CA-4C2E-4338-98AB-8249EBAF7980}" destId="{D07D6B4C-2CDE-49B7-AE09-26AD24562EA3}" srcOrd="0" destOrd="0" presId="urn:microsoft.com/office/officeart/2018/2/layout/IconCircleList"/>
    <dgm:cxn modelId="{DE8050A6-0CAC-41F8-B6E0-CE9B0BBA4AD0}" srcId="{D6BA4C28-44A6-4E82-BE36-54EED7069F7D}" destId="{6815A8CA-4C2E-4338-98AB-8249EBAF7980}" srcOrd="2" destOrd="0" parTransId="{B4838A22-7A63-4434-94E2-23DD51E1B0EC}" sibTransId="{185F0C72-5EEA-4D41-85E9-F092E3C75E3E}"/>
    <dgm:cxn modelId="{B65BC9AF-79C0-481B-AB2C-7B9F05D5C04E}" type="presOf" srcId="{65E99025-D885-4088-99A0-C87C1A9D5FE7}" destId="{A2E44D1E-6951-478C-A331-C21942A23B6A}" srcOrd="0" destOrd="0" presId="urn:microsoft.com/office/officeart/2018/2/layout/IconCircleList"/>
    <dgm:cxn modelId="{655951E8-3539-4883-A2CF-731A21393EFA}" srcId="{D6BA4C28-44A6-4E82-BE36-54EED7069F7D}" destId="{8757DC8B-B681-40D5-8A2F-7B1C3D1D71A9}" srcOrd="5" destOrd="0" parTransId="{4368B56D-5936-4AA8-99C5-104995CAA6B2}" sibTransId="{A0FCA758-B833-46B8-A57D-ADCEB72E375C}"/>
    <dgm:cxn modelId="{23C88BF0-289B-4D47-91DD-2B7C4459FA24}" srcId="{D6BA4C28-44A6-4E82-BE36-54EED7069F7D}" destId="{27971A46-D6BC-4685-9D8D-62B891FF74B0}" srcOrd="1" destOrd="0" parTransId="{4DBF58EC-F8E8-433F-9173-A7616B438E7F}" sibTransId="{65E99025-D885-4088-99A0-C87C1A9D5FE7}"/>
    <dgm:cxn modelId="{AEBACBF4-BB0C-4FFF-A625-74A44B3DA6D0}" type="presOf" srcId="{F3F100E7-E155-4761-97FB-1F48CB2CEA2A}" destId="{1B20B39C-4791-4C79-86F1-3EE3BF023B3E}" srcOrd="0" destOrd="0" presId="urn:microsoft.com/office/officeart/2018/2/layout/IconCircleList"/>
    <dgm:cxn modelId="{E3CC604A-60CA-4AAE-BDC0-BC61B3475211}" type="presParOf" srcId="{FA4BD86E-78CD-4AEB-B26D-BA9183BBFA76}" destId="{92000D01-B35A-4963-B378-251718AD60F8}" srcOrd="0" destOrd="0" presId="urn:microsoft.com/office/officeart/2018/2/layout/IconCircleList"/>
    <dgm:cxn modelId="{46742E0C-E85C-4670-9E20-6565841E1F59}" type="presParOf" srcId="{92000D01-B35A-4963-B378-251718AD60F8}" destId="{2EABBC6F-7AA2-449D-9328-705237FB3E80}" srcOrd="0" destOrd="0" presId="urn:microsoft.com/office/officeart/2018/2/layout/IconCircleList"/>
    <dgm:cxn modelId="{EE8C1515-5B36-4A5B-8F6C-CCB48431306F}" type="presParOf" srcId="{2EABBC6F-7AA2-449D-9328-705237FB3E80}" destId="{C22CE383-F780-4BD0-A017-BFEC71CBCE24}" srcOrd="0" destOrd="0" presId="urn:microsoft.com/office/officeart/2018/2/layout/IconCircleList"/>
    <dgm:cxn modelId="{684717B0-2878-4D45-B633-B08BDFFF5B65}" type="presParOf" srcId="{2EABBC6F-7AA2-449D-9328-705237FB3E80}" destId="{9A9FC548-9B13-4F7E-B3C2-97D4FCAB7F79}" srcOrd="1" destOrd="0" presId="urn:microsoft.com/office/officeart/2018/2/layout/IconCircleList"/>
    <dgm:cxn modelId="{F755E49A-75E4-4BD1-8FE0-DB03EBB46A8E}" type="presParOf" srcId="{2EABBC6F-7AA2-449D-9328-705237FB3E80}" destId="{33371818-8466-4BAD-9F82-EFC02F6B8181}" srcOrd="2" destOrd="0" presId="urn:microsoft.com/office/officeart/2018/2/layout/IconCircleList"/>
    <dgm:cxn modelId="{0CFF6577-2829-4727-B977-8CF02B95A069}" type="presParOf" srcId="{2EABBC6F-7AA2-449D-9328-705237FB3E80}" destId="{E36EDD6A-0A15-4777-9452-92E0877FBAF9}" srcOrd="3" destOrd="0" presId="urn:microsoft.com/office/officeart/2018/2/layout/IconCircleList"/>
    <dgm:cxn modelId="{A1BF48F9-C001-4A96-8114-C02BA0330114}" type="presParOf" srcId="{92000D01-B35A-4963-B378-251718AD60F8}" destId="{9BEC1B8D-1986-4EF9-8C63-9BACD9780D5D}" srcOrd="1" destOrd="0" presId="urn:microsoft.com/office/officeart/2018/2/layout/IconCircleList"/>
    <dgm:cxn modelId="{C737D5C9-1465-418D-AB91-F7BA0DF38A39}" type="presParOf" srcId="{92000D01-B35A-4963-B378-251718AD60F8}" destId="{17A97384-E678-4E76-B1DA-0A4EBC6E798C}" srcOrd="2" destOrd="0" presId="urn:microsoft.com/office/officeart/2018/2/layout/IconCircleList"/>
    <dgm:cxn modelId="{C249C280-57C1-445A-BBE8-7073673B4073}" type="presParOf" srcId="{17A97384-E678-4E76-B1DA-0A4EBC6E798C}" destId="{7AE5572F-37FE-485B-8B57-F35D0BE2B3B1}" srcOrd="0" destOrd="0" presId="urn:microsoft.com/office/officeart/2018/2/layout/IconCircleList"/>
    <dgm:cxn modelId="{DD7F177D-2AD6-4C2A-A0CF-F7191B231C0B}" type="presParOf" srcId="{17A97384-E678-4E76-B1DA-0A4EBC6E798C}" destId="{9CE5CCD4-21DF-4C45-9BEF-9B221BAD156F}" srcOrd="1" destOrd="0" presId="urn:microsoft.com/office/officeart/2018/2/layout/IconCircleList"/>
    <dgm:cxn modelId="{297BDB11-BA0D-41EC-9158-F93D02664BEB}" type="presParOf" srcId="{17A97384-E678-4E76-B1DA-0A4EBC6E798C}" destId="{D3901189-3DAA-49E4-8335-23EAB5865D3D}" srcOrd="2" destOrd="0" presId="urn:microsoft.com/office/officeart/2018/2/layout/IconCircleList"/>
    <dgm:cxn modelId="{3028D205-498D-4A3F-9DD5-6B379C200E1B}" type="presParOf" srcId="{17A97384-E678-4E76-B1DA-0A4EBC6E798C}" destId="{F13F1054-3363-4CF1-A478-ACBC2767A452}" srcOrd="3" destOrd="0" presId="urn:microsoft.com/office/officeart/2018/2/layout/IconCircleList"/>
    <dgm:cxn modelId="{0F5FE8F6-DE5F-4F8A-B4F9-F10D1DC45A51}" type="presParOf" srcId="{92000D01-B35A-4963-B378-251718AD60F8}" destId="{A2E44D1E-6951-478C-A331-C21942A23B6A}" srcOrd="3" destOrd="0" presId="urn:microsoft.com/office/officeart/2018/2/layout/IconCircleList"/>
    <dgm:cxn modelId="{58A58F31-7F8A-446E-ACDF-7D1FA511227E}" type="presParOf" srcId="{92000D01-B35A-4963-B378-251718AD60F8}" destId="{6D56A8F1-1213-4C7A-90FB-6E35CBEBD6A0}" srcOrd="4" destOrd="0" presId="urn:microsoft.com/office/officeart/2018/2/layout/IconCircleList"/>
    <dgm:cxn modelId="{2203E20C-7B2F-483B-AE9D-232D1EA239B9}" type="presParOf" srcId="{6D56A8F1-1213-4C7A-90FB-6E35CBEBD6A0}" destId="{DF6EF6A8-EB83-423E-A3F5-E70222EC7C7B}" srcOrd="0" destOrd="0" presId="urn:microsoft.com/office/officeart/2018/2/layout/IconCircleList"/>
    <dgm:cxn modelId="{BA011512-43D4-4C8A-8EA6-22A819E2938B}" type="presParOf" srcId="{6D56A8F1-1213-4C7A-90FB-6E35CBEBD6A0}" destId="{3AEC564F-CBDE-429B-BEA3-B2820DAADC9D}" srcOrd="1" destOrd="0" presId="urn:microsoft.com/office/officeart/2018/2/layout/IconCircleList"/>
    <dgm:cxn modelId="{61177689-F4C5-441D-BAD6-44AD3A57CF19}" type="presParOf" srcId="{6D56A8F1-1213-4C7A-90FB-6E35CBEBD6A0}" destId="{CA712CB4-A34F-481E-A846-3225450F9284}" srcOrd="2" destOrd="0" presId="urn:microsoft.com/office/officeart/2018/2/layout/IconCircleList"/>
    <dgm:cxn modelId="{4A35E95E-2601-4B0E-88B8-676677FC922D}" type="presParOf" srcId="{6D56A8F1-1213-4C7A-90FB-6E35CBEBD6A0}" destId="{D07D6B4C-2CDE-49B7-AE09-26AD24562EA3}" srcOrd="3" destOrd="0" presId="urn:microsoft.com/office/officeart/2018/2/layout/IconCircleList"/>
    <dgm:cxn modelId="{EDD8A28E-BF51-4962-9CE7-AFF8229713ED}" type="presParOf" srcId="{92000D01-B35A-4963-B378-251718AD60F8}" destId="{53B466AC-0DAD-4C09-BD18-55A1442D2154}" srcOrd="5" destOrd="0" presId="urn:microsoft.com/office/officeart/2018/2/layout/IconCircleList"/>
    <dgm:cxn modelId="{F7D3FB62-4DFB-4D7A-8F35-1C274008584A}" type="presParOf" srcId="{92000D01-B35A-4963-B378-251718AD60F8}" destId="{94E3DD4D-C870-4CAB-96FD-5C776452D7FF}" srcOrd="6" destOrd="0" presId="urn:microsoft.com/office/officeart/2018/2/layout/IconCircleList"/>
    <dgm:cxn modelId="{80B10A15-2542-4048-B01C-B2EE4C024FA8}" type="presParOf" srcId="{94E3DD4D-C870-4CAB-96FD-5C776452D7FF}" destId="{0D7D8122-F6EF-4FCC-8D12-B8216E603B80}" srcOrd="0" destOrd="0" presId="urn:microsoft.com/office/officeart/2018/2/layout/IconCircleList"/>
    <dgm:cxn modelId="{32582915-BFE1-4FB0-B06F-694344DE5FC9}" type="presParOf" srcId="{94E3DD4D-C870-4CAB-96FD-5C776452D7FF}" destId="{90B362A6-2675-407F-A846-7DFEAB38B065}" srcOrd="1" destOrd="0" presId="urn:microsoft.com/office/officeart/2018/2/layout/IconCircleList"/>
    <dgm:cxn modelId="{6983BFA6-8813-4D9D-81C5-609AA7834AF2}" type="presParOf" srcId="{94E3DD4D-C870-4CAB-96FD-5C776452D7FF}" destId="{FDA1215F-D1C8-4D25-BDA7-67397E340AD9}" srcOrd="2" destOrd="0" presId="urn:microsoft.com/office/officeart/2018/2/layout/IconCircleList"/>
    <dgm:cxn modelId="{8F1C63E7-1512-4989-A09E-AA3FF29EE0E5}" type="presParOf" srcId="{94E3DD4D-C870-4CAB-96FD-5C776452D7FF}" destId="{1B20B39C-4791-4C79-86F1-3EE3BF023B3E}" srcOrd="3" destOrd="0" presId="urn:microsoft.com/office/officeart/2018/2/layout/IconCircleList"/>
    <dgm:cxn modelId="{266457D9-5EA7-434A-8DF6-57020D6CEFC5}" type="presParOf" srcId="{92000D01-B35A-4963-B378-251718AD60F8}" destId="{3B7EAA21-5706-4920-A6E3-5B6863FBF61E}" srcOrd="7" destOrd="0" presId="urn:microsoft.com/office/officeart/2018/2/layout/IconCircleList"/>
    <dgm:cxn modelId="{D86219D3-F15A-4C72-8792-3F4689586DA4}" type="presParOf" srcId="{92000D01-B35A-4963-B378-251718AD60F8}" destId="{084D0A08-EF87-44FF-8B3D-F7DC4779CC6F}" srcOrd="8" destOrd="0" presId="urn:microsoft.com/office/officeart/2018/2/layout/IconCircleList"/>
    <dgm:cxn modelId="{12CF98C8-5104-431F-AA57-40CAF8D2A1F6}" type="presParOf" srcId="{084D0A08-EF87-44FF-8B3D-F7DC4779CC6F}" destId="{458DADA9-0146-41F7-A710-5E20A0F3DDCF}" srcOrd="0" destOrd="0" presId="urn:microsoft.com/office/officeart/2018/2/layout/IconCircleList"/>
    <dgm:cxn modelId="{7E3C5806-0734-43F3-9155-9CE6A6756006}" type="presParOf" srcId="{084D0A08-EF87-44FF-8B3D-F7DC4779CC6F}" destId="{E99037F1-6E7B-46A1-9F56-174BA8611996}" srcOrd="1" destOrd="0" presId="urn:microsoft.com/office/officeart/2018/2/layout/IconCircleList"/>
    <dgm:cxn modelId="{907EA815-5ADF-4DCE-B999-1814339F44E8}" type="presParOf" srcId="{084D0A08-EF87-44FF-8B3D-F7DC4779CC6F}" destId="{0E4FDB07-2625-499D-ABD4-15F679EB8954}" srcOrd="2" destOrd="0" presId="urn:microsoft.com/office/officeart/2018/2/layout/IconCircleList"/>
    <dgm:cxn modelId="{844F5D9D-5DE6-4BBA-A0AA-BB70170D4373}" type="presParOf" srcId="{084D0A08-EF87-44FF-8B3D-F7DC4779CC6F}" destId="{71B7A472-8F95-4624-9581-E3F62D01D186}" srcOrd="3" destOrd="0" presId="urn:microsoft.com/office/officeart/2018/2/layout/IconCircleList"/>
    <dgm:cxn modelId="{86478F11-1025-4288-82C5-6A5A118586A0}" type="presParOf" srcId="{92000D01-B35A-4963-B378-251718AD60F8}" destId="{3E6A0B1F-7CDC-4653-8E33-F40F83EF8793}" srcOrd="9" destOrd="0" presId="urn:microsoft.com/office/officeart/2018/2/layout/IconCircleList"/>
    <dgm:cxn modelId="{1CE33726-96A5-4D50-8644-85A9BFFE7709}" type="presParOf" srcId="{92000D01-B35A-4963-B378-251718AD60F8}" destId="{6CA332E3-8E8F-4181-AC4D-E7665289239A}" srcOrd="10" destOrd="0" presId="urn:microsoft.com/office/officeart/2018/2/layout/IconCircleList"/>
    <dgm:cxn modelId="{03477291-E4D3-45D3-A5BB-1CB77EE9CF8B}" type="presParOf" srcId="{6CA332E3-8E8F-4181-AC4D-E7665289239A}" destId="{3DEBC6AF-EE0D-4380-B54B-6A6FF2D1C086}" srcOrd="0" destOrd="0" presId="urn:microsoft.com/office/officeart/2018/2/layout/IconCircleList"/>
    <dgm:cxn modelId="{42CE3EBB-AEE0-4659-B406-D9D8B626A39F}" type="presParOf" srcId="{6CA332E3-8E8F-4181-AC4D-E7665289239A}" destId="{BE960AB3-6050-4AF5-A08F-787E47F2A941}" srcOrd="1" destOrd="0" presId="urn:microsoft.com/office/officeart/2018/2/layout/IconCircleList"/>
    <dgm:cxn modelId="{ABE78311-5DA9-4324-90B5-4D1BC385A4BB}" type="presParOf" srcId="{6CA332E3-8E8F-4181-AC4D-E7665289239A}" destId="{24C5B327-0C09-4B0E-A1FE-A9A6AF650EB6}" srcOrd="2" destOrd="0" presId="urn:microsoft.com/office/officeart/2018/2/layout/IconCircleList"/>
    <dgm:cxn modelId="{AEE4DE33-04A7-4426-B0AD-5316241DE6BF}" type="presParOf" srcId="{6CA332E3-8E8F-4181-AC4D-E7665289239A}" destId="{A0F84469-2197-49B5-A35E-CC8AC108FFA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CE383-F780-4BD0-A017-BFEC71CBCE24}">
      <dsp:nvSpPr>
        <dsp:cNvPr id="0" name=""/>
        <dsp:cNvSpPr/>
      </dsp:nvSpPr>
      <dsp:spPr>
        <a:xfrm>
          <a:off x="1201886" y="48998"/>
          <a:ext cx="1023466" cy="10234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FC548-9B13-4F7E-B3C2-97D4FCAB7F79}">
      <dsp:nvSpPr>
        <dsp:cNvPr id="0" name=""/>
        <dsp:cNvSpPr/>
      </dsp:nvSpPr>
      <dsp:spPr>
        <a:xfrm>
          <a:off x="1416814" y="263926"/>
          <a:ext cx="593610" cy="59361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6EDD6A-0A15-4777-9452-92E0877FBAF9}">
      <dsp:nvSpPr>
        <dsp:cNvPr id="0" name=""/>
        <dsp:cNvSpPr/>
      </dsp:nvSpPr>
      <dsp:spPr>
        <a:xfrm>
          <a:off x="2444667" y="48998"/>
          <a:ext cx="2412456" cy="102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dirty="0"/>
            <a:t>Introduction</a:t>
          </a:r>
          <a:endParaRPr lang="en-US" sz="2400" kern="1200" dirty="0"/>
        </a:p>
      </dsp:txBody>
      <dsp:txXfrm>
        <a:off x="2444667" y="48998"/>
        <a:ext cx="2412456" cy="1023466"/>
      </dsp:txXfrm>
    </dsp:sp>
    <dsp:sp modelId="{7AE5572F-37FE-485B-8B57-F35D0BE2B3B1}">
      <dsp:nvSpPr>
        <dsp:cNvPr id="0" name=""/>
        <dsp:cNvSpPr/>
      </dsp:nvSpPr>
      <dsp:spPr>
        <a:xfrm>
          <a:off x="5277476" y="48998"/>
          <a:ext cx="1023466" cy="102346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E5CCD4-21DF-4C45-9BEF-9B221BAD156F}">
      <dsp:nvSpPr>
        <dsp:cNvPr id="0" name=""/>
        <dsp:cNvSpPr/>
      </dsp:nvSpPr>
      <dsp:spPr>
        <a:xfrm>
          <a:off x="5492404" y="263926"/>
          <a:ext cx="593610" cy="59361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3F1054-3363-4CF1-A478-ACBC2767A452}">
      <dsp:nvSpPr>
        <dsp:cNvPr id="0" name=""/>
        <dsp:cNvSpPr/>
      </dsp:nvSpPr>
      <dsp:spPr>
        <a:xfrm>
          <a:off x="6520256" y="48998"/>
          <a:ext cx="2412456" cy="102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dirty="0"/>
            <a:t>Background</a:t>
          </a:r>
          <a:endParaRPr lang="en-US" sz="2400" kern="1200" dirty="0"/>
        </a:p>
      </dsp:txBody>
      <dsp:txXfrm>
        <a:off x="6520256" y="48998"/>
        <a:ext cx="2412456" cy="1023466"/>
      </dsp:txXfrm>
    </dsp:sp>
    <dsp:sp modelId="{DF6EF6A8-EB83-423E-A3F5-E70222EC7C7B}">
      <dsp:nvSpPr>
        <dsp:cNvPr id="0" name=""/>
        <dsp:cNvSpPr/>
      </dsp:nvSpPr>
      <dsp:spPr>
        <a:xfrm>
          <a:off x="1201886" y="1888566"/>
          <a:ext cx="1023466" cy="102346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EC564F-CBDE-429B-BEA3-B2820DAADC9D}">
      <dsp:nvSpPr>
        <dsp:cNvPr id="0" name=""/>
        <dsp:cNvSpPr/>
      </dsp:nvSpPr>
      <dsp:spPr>
        <a:xfrm>
          <a:off x="1416814" y="2103494"/>
          <a:ext cx="593610" cy="5936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7D6B4C-2CDE-49B7-AE09-26AD24562EA3}">
      <dsp:nvSpPr>
        <dsp:cNvPr id="0" name=""/>
        <dsp:cNvSpPr/>
      </dsp:nvSpPr>
      <dsp:spPr>
        <a:xfrm>
          <a:off x="2444667" y="1888566"/>
          <a:ext cx="2412456" cy="102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dirty="0"/>
            <a:t>Methodology &amp; Demo</a:t>
          </a:r>
          <a:endParaRPr lang="en-US" sz="2400" kern="1200" dirty="0"/>
        </a:p>
      </dsp:txBody>
      <dsp:txXfrm>
        <a:off x="2444667" y="1888566"/>
        <a:ext cx="2412456" cy="1023466"/>
      </dsp:txXfrm>
    </dsp:sp>
    <dsp:sp modelId="{0D7D8122-F6EF-4FCC-8D12-B8216E603B80}">
      <dsp:nvSpPr>
        <dsp:cNvPr id="0" name=""/>
        <dsp:cNvSpPr/>
      </dsp:nvSpPr>
      <dsp:spPr>
        <a:xfrm>
          <a:off x="5277476" y="1888566"/>
          <a:ext cx="1023466" cy="102346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B362A6-2675-407F-A846-7DFEAB38B065}">
      <dsp:nvSpPr>
        <dsp:cNvPr id="0" name=""/>
        <dsp:cNvSpPr/>
      </dsp:nvSpPr>
      <dsp:spPr>
        <a:xfrm>
          <a:off x="5492404" y="2103494"/>
          <a:ext cx="593610" cy="593610"/>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20B39C-4791-4C79-86F1-3EE3BF023B3E}">
      <dsp:nvSpPr>
        <dsp:cNvPr id="0" name=""/>
        <dsp:cNvSpPr/>
      </dsp:nvSpPr>
      <dsp:spPr>
        <a:xfrm>
          <a:off x="6520256" y="1888566"/>
          <a:ext cx="2412456" cy="102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dirty="0"/>
            <a:t>Simulation and Results</a:t>
          </a:r>
          <a:endParaRPr lang="en-US" sz="2400" kern="1200" dirty="0">
            <a:solidFill>
              <a:srgbClr val="000000">
                <a:hueOff val="0"/>
                <a:satOff val="0"/>
                <a:lumOff val="0"/>
                <a:alphaOff val="0"/>
              </a:srgbClr>
            </a:solidFill>
            <a:latin typeface="Arial" panose="020B0604020202020204"/>
            <a:ea typeface="+mn-ea"/>
            <a:cs typeface="+mn-cs"/>
          </a:endParaRPr>
        </a:p>
      </dsp:txBody>
      <dsp:txXfrm>
        <a:off x="6520256" y="1888566"/>
        <a:ext cx="2412456" cy="1023466"/>
      </dsp:txXfrm>
    </dsp:sp>
    <dsp:sp modelId="{458DADA9-0146-41F7-A710-5E20A0F3DDCF}">
      <dsp:nvSpPr>
        <dsp:cNvPr id="0" name=""/>
        <dsp:cNvSpPr/>
      </dsp:nvSpPr>
      <dsp:spPr>
        <a:xfrm>
          <a:off x="1201886" y="3728135"/>
          <a:ext cx="1023466" cy="102346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9037F1-6E7B-46A1-9F56-174BA8611996}">
      <dsp:nvSpPr>
        <dsp:cNvPr id="0" name=""/>
        <dsp:cNvSpPr/>
      </dsp:nvSpPr>
      <dsp:spPr>
        <a:xfrm>
          <a:off x="1416814" y="3943063"/>
          <a:ext cx="593610" cy="5936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7A472-8F95-4624-9581-E3F62D01D186}">
      <dsp:nvSpPr>
        <dsp:cNvPr id="0" name=""/>
        <dsp:cNvSpPr/>
      </dsp:nvSpPr>
      <dsp:spPr>
        <a:xfrm>
          <a:off x="2444667" y="3728135"/>
          <a:ext cx="2412456" cy="102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a:t>Conclusion</a:t>
          </a:r>
          <a:endParaRPr lang="en-US" sz="2400" kern="1200"/>
        </a:p>
      </dsp:txBody>
      <dsp:txXfrm>
        <a:off x="2444667" y="3728135"/>
        <a:ext cx="2412456" cy="1023466"/>
      </dsp:txXfrm>
    </dsp:sp>
    <dsp:sp modelId="{3DEBC6AF-EE0D-4380-B54B-6A6FF2D1C086}">
      <dsp:nvSpPr>
        <dsp:cNvPr id="0" name=""/>
        <dsp:cNvSpPr/>
      </dsp:nvSpPr>
      <dsp:spPr>
        <a:xfrm>
          <a:off x="5277476" y="3728135"/>
          <a:ext cx="1023466" cy="102346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960AB3-6050-4AF5-A08F-787E47F2A941}">
      <dsp:nvSpPr>
        <dsp:cNvPr id="0" name=""/>
        <dsp:cNvSpPr/>
      </dsp:nvSpPr>
      <dsp:spPr>
        <a:xfrm>
          <a:off x="5492404" y="3943063"/>
          <a:ext cx="593610" cy="5936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F84469-2197-49B5-A35E-CC8AC108FFA1}">
      <dsp:nvSpPr>
        <dsp:cNvPr id="0" name=""/>
        <dsp:cNvSpPr/>
      </dsp:nvSpPr>
      <dsp:spPr>
        <a:xfrm>
          <a:off x="6520256" y="3728135"/>
          <a:ext cx="2412456" cy="102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CA" sz="2400" kern="1200" dirty="0"/>
            <a:t>References</a:t>
          </a:r>
          <a:endParaRPr lang="en-US" sz="2400" kern="1200" dirty="0"/>
        </a:p>
      </dsp:txBody>
      <dsp:txXfrm>
        <a:off x="6520256" y="3728135"/>
        <a:ext cx="2412456" cy="102346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715D3-E66A-43BE-8903-BCE7F6D62105}" type="datetimeFigureOut">
              <a:rPr lang="en-US" smtClean="0"/>
              <a:t>7/30/2020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2AC1F-81FA-4850-9A17-C24265222C30}" type="slidenum">
              <a:rPr lang="en-US" smtClean="0"/>
              <a:t>‹#›</a:t>
            </a:fld>
            <a:endParaRPr lang="en-US"/>
          </a:p>
        </p:txBody>
      </p:sp>
    </p:spTree>
    <p:extLst>
      <p:ext uri="{BB962C8B-B14F-4D97-AF65-F5344CB8AC3E}">
        <p14:creationId xmlns:p14="http://schemas.microsoft.com/office/powerpoint/2010/main" val="4292955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Welcome to ICUA 2020. My name is Jay Patel, currently pursuing my PhD in Electrical &amp; Computer Engineering in Dalhousie University. Today I am going to give a brief presentation on “</a:t>
            </a:r>
            <a:r>
              <a:rPr lang="en-US" sz="1200" b="1" kern="1200" dirty="0">
                <a:solidFill>
                  <a:schemeClr val="tx1"/>
                </a:solidFill>
                <a:effectLst/>
                <a:latin typeface="+mn-lt"/>
                <a:ea typeface="+mn-ea"/>
                <a:cs typeface="+mn-cs"/>
              </a:rPr>
              <a:t>UNDERWATER CHANNEL CHARACTERIZATION FOR SHALLOW WATER MULTI-DOMAIN COMMUNICATIONS</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1</a:t>
            </a:fld>
            <a:endParaRPr lang="en-US"/>
          </a:p>
        </p:txBody>
      </p:sp>
    </p:spTree>
    <p:extLst>
      <p:ext uri="{BB962C8B-B14F-4D97-AF65-F5344CB8AC3E}">
        <p14:creationId xmlns:p14="http://schemas.microsoft.com/office/powerpoint/2010/main" val="119654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C6EDAA2-33F7-42A3-B81F-D7D814AED9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UW-Ray tracing toolbox also come with plotting toolbox named “Ray”, which takes files as an input and plot the requested data. It also has capabilities to capture the snapshot of the GUI itself and saving the generated plot as *.m file.</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0E2997-19A6-4E13-8CA6-A8465FDEB0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is the basic file structure of the Toolbox. When you run the Underwater Acoustic Ray Toolbox, It will open multiple threads in your system and calls multiple MATLAB functions to run your bellhop simulations. This toolbox is heavily depend on newer version of AT Toolbox.</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ran few most relevant scenarios of the simulations where we put our UUV at 10 m depth and USV has towed body at depth 1.8 m below the water level and then we varies these node at the different location of Bedford basin where water depth are 50 m, 100 m, 150 m, 200 m.  </a:t>
            </a:r>
            <a:r>
              <a:rPr lang="en-CA" sz="1200" kern="1200" dirty="0">
                <a:solidFill>
                  <a:schemeClr val="tx1"/>
                </a:solidFill>
                <a:effectLst/>
                <a:latin typeface="+mn-lt"/>
                <a:ea typeface="+mn-ea"/>
                <a:cs typeface="+mn-cs"/>
              </a:rPr>
              <a:t>Simulation has been carried out for the frequency 25 </a:t>
            </a:r>
            <a:r>
              <a:rPr lang="en-CA" sz="1200" kern="1200" dirty="0" err="1">
                <a:solidFill>
                  <a:schemeClr val="tx1"/>
                </a:solidFill>
                <a:effectLst/>
                <a:latin typeface="+mn-lt"/>
                <a:ea typeface="+mn-ea"/>
                <a:cs typeface="+mn-cs"/>
              </a:rPr>
              <a:t>KHz</a:t>
            </a:r>
            <a:r>
              <a:rPr lang="en-CA" sz="1200" kern="1200" dirty="0">
                <a:solidFill>
                  <a:schemeClr val="tx1"/>
                </a:solidFill>
                <a:effectLst/>
                <a:latin typeface="+mn-lt"/>
                <a:ea typeface="+mn-ea"/>
                <a:cs typeface="+mn-cs"/>
              </a:rPr>
              <a:t> for range 6 KM(which is radio horizon for ocean).</a:t>
            </a:r>
            <a:endParaRPr lang="en-US"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5"/>
          </p:nvPr>
        </p:nvSpPr>
        <p:spPr/>
        <p:txBody>
          <a:bodyPr/>
          <a:lstStyle/>
          <a:p>
            <a:fld id="{3FA2AC1F-81FA-4850-9A17-C24265222C30}" type="slidenum">
              <a:rPr lang="en-US" smtClean="0"/>
              <a:t>12</a:t>
            </a:fld>
            <a:endParaRPr lang="en-US"/>
          </a:p>
        </p:txBody>
      </p:sp>
    </p:spTree>
    <p:extLst>
      <p:ext uri="{BB962C8B-B14F-4D97-AF65-F5344CB8AC3E}">
        <p14:creationId xmlns:p14="http://schemas.microsoft.com/office/powerpoint/2010/main" val="127372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ran few most relevant scenarios of the simulations where we put our UUV at 10 m depth and USV has towed body at depth 1.8 m below the water level and then we varies these node at the different location of Bedford basin where water depth are 50 m, 100 m, 150 m, 200 m.  </a:t>
            </a:r>
            <a:r>
              <a:rPr lang="en-CA" sz="1200" kern="1200" dirty="0">
                <a:solidFill>
                  <a:schemeClr val="tx1"/>
                </a:solidFill>
                <a:effectLst/>
                <a:latin typeface="+mn-lt"/>
                <a:ea typeface="+mn-ea"/>
                <a:cs typeface="+mn-cs"/>
              </a:rPr>
              <a:t>Simulation has been carried out for the frequency 25 </a:t>
            </a:r>
            <a:r>
              <a:rPr lang="en-CA" sz="1200" kern="1200" dirty="0" err="1">
                <a:solidFill>
                  <a:schemeClr val="tx1"/>
                </a:solidFill>
                <a:effectLst/>
                <a:latin typeface="+mn-lt"/>
                <a:ea typeface="+mn-ea"/>
                <a:cs typeface="+mn-cs"/>
              </a:rPr>
              <a:t>KHz</a:t>
            </a:r>
            <a:r>
              <a:rPr lang="en-CA" sz="1200" kern="1200" dirty="0">
                <a:solidFill>
                  <a:schemeClr val="tx1"/>
                </a:solidFill>
                <a:effectLst/>
                <a:latin typeface="+mn-lt"/>
                <a:ea typeface="+mn-ea"/>
                <a:cs typeface="+mn-cs"/>
              </a:rPr>
              <a:t> for range 6 KM(which is radio horizon for ocean).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A2AC1F-81FA-4850-9A17-C24265222C30}" type="slidenum">
              <a:rPr lang="en-US" smtClean="0"/>
              <a:t>13</a:t>
            </a:fld>
            <a:endParaRPr lang="en-US"/>
          </a:p>
        </p:txBody>
      </p:sp>
    </p:spTree>
    <p:extLst>
      <p:ext uri="{BB962C8B-B14F-4D97-AF65-F5344CB8AC3E}">
        <p14:creationId xmlns:p14="http://schemas.microsoft.com/office/powerpoint/2010/main" val="279156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scenario explored where </a:t>
            </a:r>
            <a:r>
              <a:rPr lang="en-CA" sz="1200" kern="1200" dirty="0">
                <a:solidFill>
                  <a:schemeClr val="tx1"/>
                </a:solidFill>
                <a:effectLst/>
                <a:latin typeface="+mn-lt"/>
                <a:ea typeface="+mn-ea"/>
                <a:cs typeface="+mn-cs"/>
              </a:rPr>
              <a:t>UUV is deployed at 3m and USV is deployed at 1.8m below the water surface.</a:t>
            </a:r>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14</a:t>
            </a:fld>
            <a:endParaRPr lang="en-US"/>
          </a:p>
        </p:txBody>
      </p:sp>
    </p:spTree>
    <p:extLst>
      <p:ext uri="{BB962C8B-B14F-4D97-AF65-F5344CB8AC3E}">
        <p14:creationId xmlns:p14="http://schemas.microsoft.com/office/powerpoint/2010/main" val="235143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had also explored and validate that with the more test cases using ARLPY toolbox which is a python wrapper for Bellhop Toolbox.</a:t>
            </a:r>
          </a:p>
        </p:txBody>
      </p:sp>
      <p:sp>
        <p:nvSpPr>
          <p:cNvPr id="4" name="Slide Number Placeholder 3"/>
          <p:cNvSpPr>
            <a:spLocks noGrp="1"/>
          </p:cNvSpPr>
          <p:nvPr>
            <p:ph type="sldNum" sz="quarter" idx="5"/>
          </p:nvPr>
        </p:nvSpPr>
        <p:spPr/>
        <p:txBody>
          <a:bodyPr/>
          <a:lstStyle/>
          <a:p>
            <a:fld id="{3FA2AC1F-81FA-4850-9A17-C24265222C30}" type="slidenum">
              <a:rPr lang="en-US" smtClean="0"/>
              <a:t>15</a:t>
            </a:fld>
            <a:endParaRPr lang="en-US"/>
          </a:p>
        </p:txBody>
      </p:sp>
    </p:spTree>
    <p:extLst>
      <p:ext uri="{BB962C8B-B14F-4D97-AF65-F5344CB8AC3E}">
        <p14:creationId xmlns:p14="http://schemas.microsoft.com/office/powerpoint/2010/main" val="1273729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had also explored and validate that with the more test cases using ARLPY toolbox which is a python wrapper for Bellhop Toolbox.</a:t>
            </a:r>
          </a:p>
        </p:txBody>
      </p:sp>
      <p:sp>
        <p:nvSpPr>
          <p:cNvPr id="4" name="Slide Number Placeholder 3"/>
          <p:cNvSpPr>
            <a:spLocks noGrp="1"/>
          </p:cNvSpPr>
          <p:nvPr>
            <p:ph type="sldNum" sz="quarter" idx="5"/>
          </p:nvPr>
        </p:nvSpPr>
        <p:spPr/>
        <p:txBody>
          <a:bodyPr/>
          <a:lstStyle/>
          <a:p>
            <a:fld id="{3FA2AC1F-81FA-4850-9A17-C24265222C30}" type="slidenum">
              <a:rPr lang="en-US" smtClean="0"/>
              <a:t>16</a:t>
            </a:fld>
            <a:endParaRPr lang="en-US"/>
          </a:p>
        </p:txBody>
      </p:sp>
    </p:spTree>
    <p:extLst>
      <p:ext uri="{BB962C8B-B14F-4D97-AF65-F5344CB8AC3E}">
        <p14:creationId xmlns:p14="http://schemas.microsoft.com/office/powerpoint/2010/main" val="2743506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had also explored and validate that with the more test cases using ARLPY toolbox which is a python wrapper for Bellhop Toolbox.</a:t>
            </a:r>
          </a:p>
        </p:txBody>
      </p:sp>
      <p:sp>
        <p:nvSpPr>
          <p:cNvPr id="4" name="Slide Number Placeholder 3"/>
          <p:cNvSpPr>
            <a:spLocks noGrp="1"/>
          </p:cNvSpPr>
          <p:nvPr>
            <p:ph type="sldNum" sz="quarter" idx="5"/>
          </p:nvPr>
        </p:nvSpPr>
        <p:spPr/>
        <p:txBody>
          <a:bodyPr/>
          <a:lstStyle/>
          <a:p>
            <a:fld id="{3FA2AC1F-81FA-4850-9A17-C24265222C30}" type="slidenum">
              <a:rPr lang="en-US" smtClean="0"/>
              <a:t>17</a:t>
            </a:fld>
            <a:endParaRPr lang="en-US"/>
          </a:p>
        </p:txBody>
      </p:sp>
    </p:spTree>
    <p:extLst>
      <p:ext uri="{BB962C8B-B14F-4D97-AF65-F5344CB8AC3E}">
        <p14:creationId xmlns:p14="http://schemas.microsoft.com/office/powerpoint/2010/main" val="836432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had also explored and validate that with the more test cases using ARLPY toolbox which is a python wrapper for Bellhop Toolbox.</a:t>
            </a:r>
          </a:p>
        </p:txBody>
      </p:sp>
      <p:sp>
        <p:nvSpPr>
          <p:cNvPr id="4" name="Slide Number Placeholder 3"/>
          <p:cNvSpPr>
            <a:spLocks noGrp="1"/>
          </p:cNvSpPr>
          <p:nvPr>
            <p:ph type="sldNum" sz="quarter" idx="5"/>
          </p:nvPr>
        </p:nvSpPr>
        <p:spPr/>
        <p:txBody>
          <a:bodyPr/>
          <a:lstStyle/>
          <a:p>
            <a:fld id="{3FA2AC1F-81FA-4850-9A17-C24265222C30}" type="slidenum">
              <a:rPr lang="en-US" smtClean="0"/>
              <a:t>18</a:t>
            </a:fld>
            <a:endParaRPr lang="en-US"/>
          </a:p>
        </p:txBody>
      </p:sp>
    </p:spTree>
    <p:extLst>
      <p:ext uri="{BB962C8B-B14F-4D97-AF65-F5344CB8AC3E}">
        <p14:creationId xmlns:p14="http://schemas.microsoft.com/office/powerpoint/2010/main" val="2093765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had also explored and validate that with the more test cases using ARLPY toolbox which is a python wrapper for Bellhop Toolbox.</a:t>
            </a:r>
          </a:p>
        </p:txBody>
      </p:sp>
      <p:sp>
        <p:nvSpPr>
          <p:cNvPr id="4" name="Slide Number Placeholder 3"/>
          <p:cNvSpPr>
            <a:spLocks noGrp="1"/>
          </p:cNvSpPr>
          <p:nvPr>
            <p:ph type="sldNum" sz="quarter" idx="5"/>
          </p:nvPr>
        </p:nvSpPr>
        <p:spPr/>
        <p:txBody>
          <a:bodyPr/>
          <a:lstStyle/>
          <a:p>
            <a:fld id="{3FA2AC1F-81FA-4850-9A17-C24265222C30}" type="slidenum">
              <a:rPr lang="en-US" smtClean="0"/>
              <a:t>19</a:t>
            </a:fld>
            <a:endParaRPr lang="en-US"/>
          </a:p>
        </p:txBody>
      </p:sp>
    </p:spTree>
    <p:extLst>
      <p:ext uri="{BB962C8B-B14F-4D97-AF65-F5344CB8AC3E}">
        <p14:creationId xmlns:p14="http://schemas.microsoft.com/office/powerpoint/2010/main" val="75165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the outline of my presentation today. First I am going to talk about some introduction and background of the topic and then we are going to discuss methodology that we used to carry out this research and finally we would see some interesting simulation results and small demo of MATLAB Graphical User Interface made for the project and small clips of simulation and in-water testing of the project. </a:t>
            </a:r>
          </a:p>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2</a:t>
            </a:fld>
            <a:endParaRPr lang="en-US"/>
          </a:p>
        </p:txBody>
      </p:sp>
    </p:spTree>
    <p:extLst>
      <p:ext uri="{BB962C8B-B14F-4D97-AF65-F5344CB8AC3E}">
        <p14:creationId xmlns:p14="http://schemas.microsoft.com/office/powerpoint/2010/main" val="581737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After carefully reviewing all the simulations test cases, we concluded that our operational range is approximately 1.3 Km for given environmental conditions. We also did gazebo simulations to prove the hypothesis, followed by actual in-water testing in </a:t>
            </a:r>
            <a:r>
              <a:rPr lang="en-CA" sz="1200" kern="1200" dirty="0" err="1">
                <a:solidFill>
                  <a:schemeClr val="tx1"/>
                </a:solidFill>
                <a:effectLst/>
                <a:latin typeface="+mn-lt"/>
                <a:ea typeface="+mn-ea"/>
                <a:cs typeface="+mn-cs"/>
              </a:rPr>
              <a:t>Aquatron</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PoolTank</a:t>
            </a:r>
            <a:r>
              <a:rPr lang="en-CA"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FA2AC1F-81FA-4850-9A17-C24265222C30}" type="slidenum">
              <a:rPr lang="en-US" smtClean="0"/>
              <a:t>20</a:t>
            </a:fld>
            <a:endParaRPr lang="en-US"/>
          </a:p>
        </p:txBody>
      </p:sp>
    </p:spTree>
    <p:extLst>
      <p:ext uri="{BB962C8B-B14F-4D97-AF65-F5344CB8AC3E}">
        <p14:creationId xmlns:p14="http://schemas.microsoft.com/office/powerpoint/2010/main" val="436577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65B1307-528B-4337-9439-6B29B3D7AC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After carefully reviewing all the simulations test cases, we concluded that our operational range is approximately 1.3 Km for given environmental conditions. We also did gazebo simulations to prove the hypothesis, followed by actual in-water testing in </a:t>
            </a:r>
            <a:r>
              <a:rPr lang="en-CA" sz="1200" kern="1200" dirty="0" err="1">
                <a:solidFill>
                  <a:schemeClr val="tx1"/>
                </a:solidFill>
                <a:effectLst/>
                <a:latin typeface="+mn-lt"/>
                <a:ea typeface="+mn-ea"/>
                <a:cs typeface="+mn-cs"/>
              </a:rPr>
              <a:t>Aquatron</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PoolTank</a:t>
            </a:r>
            <a:r>
              <a:rPr lang="en-CA"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we all know the most difficult nodes are the underwater robots which communicate acoustically, which have limited bandwidth, and limited range due to unstable link quality which vary spatiotemporally. We had completed this project under DND research project - </a:t>
            </a:r>
            <a:r>
              <a:rPr lang="en-US" sz="1200" b="1" kern="1200" dirty="0">
                <a:solidFill>
                  <a:schemeClr val="tx1"/>
                </a:solidFill>
                <a:effectLst/>
                <a:latin typeface="+mn-lt"/>
                <a:ea typeface="+mn-ea"/>
                <a:cs typeface="+mn-cs"/>
              </a:rPr>
              <a:t>Collaboration of Multidomain robots towards above and below water surveillance and characterization of marine object</a:t>
            </a:r>
            <a:r>
              <a:rPr lang="en-US" sz="1200" kern="1200" dirty="0">
                <a:solidFill>
                  <a:schemeClr val="tx1"/>
                </a:solidFill>
                <a:effectLst/>
                <a:latin typeface="+mn-lt"/>
                <a:ea typeface="+mn-ea"/>
                <a:cs typeface="+mn-cs"/>
              </a:rPr>
              <a:t>, collaboratively with </a:t>
            </a:r>
            <a:r>
              <a:rPr lang="en-US" sz="1200" kern="1200" dirty="0" err="1">
                <a:solidFill>
                  <a:schemeClr val="tx1"/>
                </a:solidFill>
                <a:effectLst/>
                <a:latin typeface="+mn-lt"/>
                <a:ea typeface="+mn-ea"/>
                <a:cs typeface="+mn-cs"/>
              </a:rPr>
              <a:t>Cellula</a:t>
            </a:r>
            <a:r>
              <a:rPr lang="en-US" sz="1200" kern="1200" dirty="0">
                <a:solidFill>
                  <a:schemeClr val="tx1"/>
                </a:solidFill>
                <a:effectLst/>
                <a:latin typeface="+mn-lt"/>
                <a:ea typeface="+mn-ea"/>
                <a:cs typeface="+mn-cs"/>
              </a:rPr>
              <a:t> Robotics. 2020 is new era of business where the most important asset is </a:t>
            </a:r>
            <a:r>
              <a:rPr lang="en-US" sz="1200" b="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itself. So overall objective of the project is to Tx findings from underwater domain using robot networks, relay that information to the surface vehicle to above water aerial vehicle. </a:t>
            </a:r>
            <a:r>
              <a:rPr lang="en-US" sz="1200" b="1" kern="1200" dirty="0">
                <a:solidFill>
                  <a:schemeClr val="tx1"/>
                </a:solidFill>
                <a:effectLst/>
                <a:latin typeface="+mn-lt"/>
                <a:ea typeface="+mn-ea"/>
                <a:cs typeface="+mn-cs"/>
              </a:rPr>
              <a:t>OR </a:t>
            </a:r>
            <a:r>
              <a:rPr lang="en-US" sz="1200" kern="1200" dirty="0">
                <a:solidFill>
                  <a:schemeClr val="tx1"/>
                </a:solidFill>
                <a:effectLst/>
                <a:latin typeface="+mn-lt"/>
                <a:ea typeface="+mn-ea"/>
                <a:cs typeface="+mn-cs"/>
              </a:rPr>
              <a:t>To send above water instructions to underwater robot network and vice versa. </a:t>
            </a:r>
          </a:p>
          <a:p>
            <a:r>
              <a:rPr lang="en-US" sz="1200" kern="1200" dirty="0">
                <a:solidFill>
                  <a:schemeClr val="tx1"/>
                </a:solidFill>
                <a:effectLst/>
                <a:latin typeface="+mn-lt"/>
                <a:ea typeface="+mn-ea"/>
                <a:cs typeface="+mn-cs"/>
              </a:rPr>
              <a:t>As you can see Underwater Acoustic sensor network can consists of sensors on UUV and USV to perform certain collaborative monitoring task or some surveying task or detecting a floating object etc.</a:t>
            </a:r>
          </a:p>
          <a:p>
            <a:r>
              <a:rPr lang="en-US" sz="1200" kern="1200" dirty="0">
                <a:solidFill>
                  <a:schemeClr val="tx1"/>
                </a:solidFill>
                <a:effectLst/>
                <a:latin typeface="+mn-lt"/>
                <a:ea typeface="+mn-ea"/>
                <a:cs typeface="+mn-cs"/>
              </a:rPr>
              <a:t>But Before deploying any kind of vehicles underwater, one should predict the underwater communication system performance which is based on the sound frequency transmitted underwater. </a:t>
            </a:r>
          </a:p>
          <a:p>
            <a:r>
              <a:rPr lang="en-US" sz="1200" b="1" kern="1200" dirty="0">
                <a:solidFill>
                  <a:schemeClr val="tx1"/>
                </a:solidFill>
                <a:effectLst/>
                <a:latin typeface="+mn-lt"/>
                <a:ea typeface="+mn-ea"/>
                <a:cs typeface="+mn-cs"/>
              </a:rPr>
              <a:t>Why do you need to analyze the </a:t>
            </a:r>
            <a:r>
              <a:rPr lang="en-US" sz="1200" b="1" kern="1200" dirty="0" err="1">
                <a:solidFill>
                  <a:schemeClr val="tx1"/>
                </a:solidFill>
                <a:effectLst/>
                <a:latin typeface="+mn-lt"/>
                <a:ea typeface="+mn-ea"/>
                <a:cs typeface="+mn-cs"/>
              </a:rPr>
              <a:t>uw</a:t>
            </a:r>
            <a:r>
              <a:rPr lang="en-US" sz="1200" b="1" kern="1200" dirty="0">
                <a:solidFill>
                  <a:schemeClr val="tx1"/>
                </a:solidFill>
                <a:effectLst/>
                <a:latin typeface="+mn-lt"/>
                <a:ea typeface="+mn-ea"/>
                <a:cs typeface="+mn-cs"/>
              </a:rPr>
              <a:t>-communication network performance?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main thing deploying robot network underwater is expensive. You can save more money and time if you have somewhat prior knowledge of your operational range, which indeed provide you a rough idea about how far you can communicate with the existing environmental conditions.</a:t>
            </a:r>
          </a:p>
        </p:txBody>
      </p:sp>
      <p:sp>
        <p:nvSpPr>
          <p:cNvPr id="4" name="Slide Number Placeholder 3"/>
          <p:cNvSpPr>
            <a:spLocks noGrp="1"/>
          </p:cNvSpPr>
          <p:nvPr>
            <p:ph type="sldNum" sz="quarter" idx="5"/>
          </p:nvPr>
        </p:nvSpPr>
        <p:spPr/>
        <p:txBody>
          <a:bodyPr/>
          <a:lstStyle/>
          <a:p>
            <a:fld id="{3FA2AC1F-81FA-4850-9A17-C24265222C30}" type="slidenum">
              <a:rPr lang="en-US" smtClean="0"/>
              <a:t>3</a:t>
            </a:fld>
            <a:endParaRPr lang="en-US"/>
          </a:p>
        </p:txBody>
      </p:sp>
    </p:spTree>
    <p:extLst>
      <p:ext uri="{BB962C8B-B14F-4D97-AF65-F5344CB8AC3E}">
        <p14:creationId xmlns:p14="http://schemas.microsoft.com/office/powerpoint/2010/main" val="2657982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we had carried out few simulation to analyze impact of channel characteristics on underwater comms before we actually go and deploy our </a:t>
            </a:r>
            <a:r>
              <a:rPr lang="en-US" sz="1200" kern="1200" dirty="0" err="1">
                <a:solidFill>
                  <a:schemeClr val="tx1"/>
                </a:solidFill>
                <a:effectLst/>
                <a:latin typeface="+mn-lt"/>
                <a:ea typeface="+mn-ea"/>
                <a:cs typeface="+mn-cs"/>
              </a:rPr>
              <a:t>uw</a:t>
            </a:r>
            <a:r>
              <a:rPr lang="en-US" sz="1200" kern="1200" dirty="0">
                <a:solidFill>
                  <a:schemeClr val="tx1"/>
                </a:solidFill>
                <a:effectLst/>
                <a:latin typeface="+mn-lt"/>
                <a:ea typeface="+mn-ea"/>
                <a:cs typeface="+mn-cs"/>
              </a:rPr>
              <a:t>-robot network in Bedford Basin, Halifax. To overcome this problem, we decided to use Bellhop and its ray tracing models to do some simulations for underwater sound propagation. Estimating operational range and link budget calculation for UUV deployment is the most critical part of the project.</a:t>
            </a:r>
          </a:p>
          <a:p>
            <a:r>
              <a:rPr lang="en-US" sz="1200" kern="1200" dirty="0">
                <a:solidFill>
                  <a:schemeClr val="tx1"/>
                </a:solidFill>
                <a:effectLst/>
                <a:latin typeface="+mn-lt"/>
                <a:ea typeface="+mn-ea"/>
                <a:cs typeface="+mn-cs"/>
              </a:rPr>
              <a:t>So the concept of the operation here is “</a:t>
            </a:r>
            <a:r>
              <a:rPr lang="en-US" sz="1200" b="1" i="1" kern="1200" dirty="0">
                <a:solidFill>
                  <a:schemeClr val="tx1"/>
                </a:solidFill>
                <a:effectLst/>
                <a:latin typeface="+mn-lt"/>
                <a:ea typeface="+mn-ea"/>
                <a:cs typeface="+mn-cs"/>
              </a:rPr>
              <a:t>heterogeneous marine robots (unmanned underwater vehicle (UUV), unmanned surface vehicle (USV), and unmanned aerial vehicle (UAV)) collaboratively acquire situational awareness on a floating target</a:t>
            </a:r>
            <a:r>
              <a:rPr lang="en-US" sz="1200" kern="1200" dirty="0">
                <a:solidFill>
                  <a:schemeClr val="tx1"/>
                </a:solidFill>
                <a:effectLst/>
                <a:latin typeface="+mn-lt"/>
                <a:ea typeface="+mn-ea"/>
                <a:cs typeface="+mn-cs"/>
              </a:rPr>
              <a:t>”  which could be either our area of interest, a mine or fish or could be anything. This is a Digital Arc of our Bedford basin.</a:t>
            </a:r>
          </a:p>
        </p:txBody>
      </p:sp>
      <p:sp>
        <p:nvSpPr>
          <p:cNvPr id="4" name="Slide Number Placeholder 3"/>
          <p:cNvSpPr>
            <a:spLocks noGrp="1"/>
          </p:cNvSpPr>
          <p:nvPr>
            <p:ph type="sldNum" sz="quarter" idx="5"/>
          </p:nvPr>
        </p:nvSpPr>
        <p:spPr/>
        <p:txBody>
          <a:bodyPr/>
          <a:lstStyle/>
          <a:p>
            <a:fld id="{3FA2AC1F-81FA-4850-9A17-C24265222C30}" type="slidenum">
              <a:rPr lang="en-US" smtClean="0"/>
              <a:t>4</a:t>
            </a:fld>
            <a:endParaRPr lang="en-US"/>
          </a:p>
        </p:txBody>
      </p:sp>
    </p:spTree>
    <p:extLst>
      <p:ext uri="{BB962C8B-B14F-4D97-AF65-F5344CB8AC3E}">
        <p14:creationId xmlns:p14="http://schemas.microsoft.com/office/powerpoint/2010/main" val="947566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some of the SSP measured at Bedford Basin, Halifax during various time of the year which are being used in most of the simulation cases.</a:t>
            </a:r>
          </a:p>
        </p:txBody>
      </p:sp>
      <p:sp>
        <p:nvSpPr>
          <p:cNvPr id="4" name="Slide Number Placeholder 3"/>
          <p:cNvSpPr>
            <a:spLocks noGrp="1"/>
          </p:cNvSpPr>
          <p:nvPr>
            <p:ph type="sldNum" sz="quarter" idx="5"/>
          </p:nvPr>
        </p:nvSpPr>
        <p:spPr/>
        <p:txBody>
          <a:bodyPr/>
          <a:lstStyle/>
          <a:p>
            <a:fld id="{3FA2AC1F-81FA-4850-9A17-C24265222C30}" type="slidenum">
              <a:rPr lang="en-US" smtClean="0"/>
              <a:t>5</a:t>
            </a:fld>
            <a:endParaRPr lang="en-US"/>
          </a:p>
        </p:txBody>
      </p:sp>
    </p:spTree>
    <p:extLst>
      <p:ext uri="{BB962C8B-B14F-4D97-AF65-F5344CB8AC3E}">
        <p14:creationId xmlns:p14="http://schemas.microsoft.com/office/powerpoint/2010/main" val="3499633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some interesting view of Bedford Basin, Halifax which are being supplied in bellhop for more accurate simulations.</a:t>
            </a:r>
          </a:p>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6</a:t>
            </a:fld>
            <a:endParaRPr lang="en-US"/>
          </a:p>
        </p:txBody>
      </p:sp>
    </p:spTree>
    <p:extLst>
      <p:ext uri="{BB962C8B-B14F-4D97-AF65-F5344CB8AC3E}">
        <p14:creationId xmlns:p14="http://schemas.microsoft.com/office/powerpoint/2010/main" val="397088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some of the most relevant literature reviewed for the project. You can refer those for more details.</a:t>
            </a:r>
          </a:p>
          <a:p>
            <a:endParaRPr lang="en-US" dirty="0"/>
          </a:p>
        </p:txBody>
      </p:sp>
      <p:sp>
        <p:nvSpPr>
          <p:cNvPr id="4" name="Slide Number Placeholder 3"/>
          <p:cNvSpPr>
            <a:spLocks noGrp="1"/>
          </p:cNvSpPr>
          <p:nvPr>
            <p:ph type="sldNum" sz="quarter" idx="5"/>
          </p:nvPr>
        </p:nvSpPr>
        <p:spPr/>
        <p:txBody>
          <a:bodyPr/>
          <a:lstStyle/>
          <a:p>
            <a:fld id="{3FA2AC1F-81FA-4850-9A17-C24265222C30}" type="slidenum">
              <a:rPr lang="en-US" smtClean="0"/>
              <a:t>7</a:t>
            </a:fld>
            <a:endParaRPr lang="en-US"/>
          </a:p>
        </p:txBody>
      </p:sp>
    </p:spTree>
    <p:extLst>
      <p:ext uri="{BB962C8B-B14F-4D97-AF65-F5344CB8AC3E}">
        <p14:creationId xmlns:p14="http://schemas.microsoft.com/office/powerpoint/2010/main" val="2327910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am suggesting that relaying information from one domain to another would be quite complex so we come up with the integrated solution for our problem in which we use MATLAB, ROS and Bellhop Acoustic Toolbox. </a:t>
            </a:r>
          </a:p>
        </p:txBody>
      </p:sp>
      <p:sp>
        <p:nvSpPr>
          <p:cNvPr id="4" name="Slide Number Placeholder 3"/>
          <p:cNvSpPr>
            <a:spLocks noGrp="1"/>
          </p:cNvSpPr>
          <p:nvPr>
            <p:ph type="sldNum" sz="quarter" idx="5"/>
          </p:nvPr>
        </p:nvSpPr>
        <p:spPr/>
        <p:txBody>
          <a:bodyPr/>
          <a:lstStyle/>
          <a:p>
            <a:fld id="{3FA2AC1F-81FA-4850-9A17-C24265222C30}" type="slidenum">
              <a:rPr lang="en-US" smtClean="0"/>
              <a:t>8</a:t>
            </a:fld>
            <a:endParaRPr lang="en-US"/>
          </a:p>
        </p:txBody>
      </p:sp>
    </p:spTree>
    <p:extLst>
      <p:ext uri="{BB962C8B-B14F-4D97-AF65-F5344CB8AC3E}">
        <p14:creationId xmlns:p14="http://schemas.microsoft.com/office/powerpoint/2010/main" val="947566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the Graphical User Interface that we developed for the project, where user can directly put the input environmental parameters and It will automatically generate </a:t>
            </a:r>
            <a:r>
              <a:rPr lang="en-US" sz="1200" b="1" kern="1200" dirty="0">
                <a:solidFill>
                  <a:schemeClr val="tx1"/>
                </a:solidFill>
                <a:effectLst/>
                <a:latin typeface="+mn-lt"/>
                <a:ea typeface="+mn-ea"/>
                <a:cs typeface="+mn-cs"/>
              </a:rPr>
              <a:t>env </a:t>
            </a:r>
            <a:r>
              <a:rPr lang="en-US" sz="1200" kern="1200" dirty="0">
                <a:solidFill>
                  <a:schemeClr val="tx1"/>
                </a:solidFill>
                <a:effectLst/>
                <a:latin typeface="+mn-lt"/>
                <a:ea typeface="+mn-ea"/>
                <a:cs typeface="+mn-cs"/>
              </a:rPr>
              <a:t>file for bellhop run and Plot the output as you requested. You can see some of the cases which were being simulated using GUI. GUI has been developed using MATLAB App Building Toolbox.</a:t>
            </a:r>
          </a:p>
        </p:txBody>
      </p:sp>
      <p:sp>
        <p:nvSpPr>
          <p:cNvPr id="4" name="Slide Number Placeholder 3"/>
          <p:cNvSpPr>
            <a:spLocks noGrp="1"/>
          </p:cNvSpPr>
          <p:nvPr>
            <p:ph type="sldNum" sz="quarter" idx="5"/>
          </p:nvPr>
        </p:nvSpPr>
        <p:spPr/>
        <p:txBody>
          <a:bodyPr/>
          <a:lstStyle/>
          <a:p>
            <a:fld id="{3FA2AC1F-81FA-4850-9A17-C24265222C30}" type="slidenum">
              <a:rPr lang="en-US" smtClean="0"/>
              <a:t>9</a:t>
            </a:fld>
            <a:endParaRPr lang="en-US"/>
          </a:p>
        </p:txBody>
      </p:sp>
    </p:spTree>
    <p:extLst>
      <p:ext uri="{BB962C8B-B14F-4D97-AF65-F5344CB8AC3E}">
        <p14:creationId xmlns:p14="http://schemas.microsoft.com/office/powerpoint/2010/main" val="398551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9" name="Rectangle 38"/>
          <p:cNvSpPr/>
          <p:nvPr userDrawn="1"/>
        </p:nvSpPr>
        <p:spPr>
          <a:xfrm>
            <a:off x="0" y="6"/>
            <a:ext cx="12192000" cy="6858001"/>
          </a:xfrm>
          <a:prstGeom prst="rect">
            <a:avLst/>
          </a:prstGeom>
          <a:gradFill flip="none" rotWithShape="1">
            <a:gsLst>
              <a:gs pos="0">
                <a:schemeClr val="tx2"/>
              </a:gs>
              <a:gs pos="25000">
                <a:schemeClr val="tx2"/>
              </a:gs>
              <a:gs pos="100000">
                <a:schemeClr val="tx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41" name="Rectangle 40"/>
          <p:cNvSpPr/>
          <p:nvPr userDrawn="1"/>
        </p:nvSpPr>
        <p:spPr>
          <a:xfrm>
            <a:off x="0" y="5709731"/>
            <a:ext cx="12192000" cy="9144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40" name="Rectangle 39"/>
          <p:cNvSpPr/>
          <p:nvPr userDrawn="1"/>
        </p:nvSpPr>
        <p:spPr>
          <a:xfrm>
            <a:off x="0" y="4800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12" name="AutoShape 26"/>
          <p:cNvSpPr>
            <a:spLocks noChangeAspect="1" noChangeArrowheads="1" noTextEdit="1"/>
          </p:cNvSpPr>
          <p:nvPr userDrawn="1"/>
        </p:nvSpPr>
        <p:spPr bwMode="auto">
          <a:xfrm>
            <a:off x="8511267" y="-651156"/>
            <a:ext cx="4135191"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6" name="Slide Number Placeholder 46"/>
          <p:cNvSpPr txBox="1">
            <a:spLocks/>
          </p:cNvSpPr>
          <p:nvPr userDrawn="1"/>
        </p:nvSpPr>
        <p:spPr>
          <a:xfrm>
            <a:off x="10331126" y="6400800"/>
            <a:ext cx="1022684"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z="1051" smtClean="0"/>
              <a:pPr/>
              <a:t>‹#›</a:t>
            </a:fld>
            <a:endParaRPr lang="en-US" sz="1051" dirty="0"/>
          </a:p>
        </p:txBody>
      </p:sp>
      <p:sp>
        <p:nvSpPr>
          <p:cNvPr id="43" name="Rectangle 42"/>
          <p:cNvSpPr/>
          <p:nvPr userDrawn="1"/>
        </p:nvSpPr>
        <p:spPr>
          <a:xfrm>
            <a:off x="0" y="4728811"/>
            <a:ext cx="12192000" cy="9144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grpSp>
        <p:nvGrpSpPr>
          <p:cNvPr id="42" name="Group 35"/>
          <p:cNvGrpSpPr>
            <a:grpSpLocks noChangeAspect="1"/>
          </p:cNvGrpSpPr>
          <p:nvPr userDrawn="1"/>
        </p:nvGrpSpPr>
        <p:grpSpPr bwMode="auto">
          <a:xfrm>
            <a:off x="1384301" y="4976813"/>
            <a:ext cx="2200275" cy="538162"/>
            <a:chOff x="654" y="3135"/>
            <a:chExt cx="1386" cy="339"/>
          </a:xfrm>
        </p:grpSpPr>
        <p:sp>
          <p:nvSpPr>
            <p:cNvPr id="44"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5" name="Group 31"/>
          <p:cNvGrpSpPr>
            <a:grpSpLocks noChangeAspect="1"/>
          </p:cNvGrpSpPr>
          <p:nvPr userDrawn="1"/>
        </p:nvGrpSpPr>
        <p:grpSpPr bwMode="auto">
          <a:xfrm>
            <a:off x="8648007" y="-650875"/>
            <a:ext cx="4133850" cy="4821238"/>
            <a:chOff x="3490" y="-410"/>
            <a:chExt cx="2604" cy="3037"/>
          </a:xfrm>
        </p:grpSpPr>
        <p:sp>
          <p:nvSpPr>
            <p:cNvPr id="66"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p:cNvSpPr>
            <a:spLocks noGrp="1"/>
          </p:cNvSpPr>
          <p:nvPr>
            <p:ph type="ftr" sz="quarter" idx="11"/>
          </p:nvPr>
        </p:nvSpPr>
        <p:spPr>
          <a:xfrm>
            <a:off x="1371599" y="4114807"/>
            <a:ext cx="8686800" cy="633661"/>
          </a:xfrm>
        </p:spPr>
        <p:txBody>
          <a:bodyPr anchor="t" anchorCtr="0"/>
          <a:lstStyle>
            <a:lvl1pPr>
              <a:defRPr sz="1600" i="0">
                <a:solidFill>
                  <a:schemeClr val="bg1"/>
                </a:solidFill>
              </a:defRPr>
            </a:lvl1pPr>
          </a:lstStyle>
          <a:p>
            <a:r>
              <a:rPr lang="en-US"/>
              <a:t>Underwater Channel Characterization for Shallow water Multi-domain communications, J. Patel, M. Seto</a:t>
            </a:r>
            <a:endParaRPr lang="en-US" dirty="0"/>
          </a:p>
        </p:txBody>
      </p:sp>
      <p:sp>
        <p:nvSpPr>
          <p:cNvPr id="3" name="Subtitle 2"/>
          <p:cNvSpPr>
            <a:spLocks noGrp="1"/>
          </p:cNvSpPr>
          <p:nvPr>
            <p:ph type="subTitle" idx="1" hasCustomPrompt="1"/>
          </p:nvPr>
        </p:nvSpPr>
        <p:spPr>
          <a:xfrm>
            <a:off x="1371599" y="2292517"/>
            <a:ext cx="8686800" cy="1655763"/>
          </a:xfrm>
        </p:spPr>
        <p:txBody>
          <a:bodyPr/>
          <a:lstStyle>
            <a:lvl1pPr marL="0" indent="0" algn="l">
              <a:lnSpc>
                <a:spcPct val="90000"/>
              </a:lnSpc>
              <a:buNone/>
              <a:defRPr sz="3200">
                <a:solidFill>
                  <a:schemeClr val="bg1"/>
                </a:solidFill>
              </a:defRPr>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dirty="0"/>
              <a:t>SUBTITLE</a:t>
            </a:r>
          </a:p>
        </p:txBody>
      </p:sp>
      <p:sp>
        <p:nvSpPr>
          <p:cNvPr id="2" name="Title 1"/>
          <p:cNvSpPr>
            <a:spLocks noGrp="1"/>
          </p:cNvSpPr>
          <p:nvPr>
            <p:ph type="ctrTitle" hasCustomPrompt="1"/>
          </p:nvPr>
        </p:nvSpPr>
        <p:spPr>
          <a:xfrm>
            <a:off x="1384301" y="7"/>
            <a:ext cx="8674099" cy="2138223"/>
          </a:xfrm>
        </p:spPr>
        <p:txBody>
          <a:bodyPr anchor="b"/>
          <a:lstStyle>
            <a:lvl1pPr algn="l">
              <a:defRPr sz="3200" b="1">
                <a:solidFill>
                  <a:schemeClr val="bg1"/>
                </a:solidFill>
              </a:defRPr>
            </a:lvl1pPr>
          </a:lstStyle>
          <a:p>
            <a:r>
              <a:rPr lang="en-US" dirty="0"/>
              <a:t>TITLE</a:t>
            </a:r>
          </a:p>
        </p:txBody>
      </p:sp>
    </p:spTree>
    <p:extLst>
      <p:ext uri="{BB962C8B-B14F-4D97-AF65-F5344CB8AC3E}">
        <p14:creationId xmlns:p14="http://schemas.microsoft.com/office/powerpoint/2010/main" val="1230310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9" name="Rectangle 38"/>
          <p:cNvSpPr/>
          <p:nvPr userDrawn="1"/>
        </p:nvSpPr>
        <p:spPr>
          <a:xfrm>
            <a:off x="0" y="0"/>
            <a:ext cx="12192000" cy="6858001"/>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351"/>
          </a:p>
        </p:txBody>
      </p:sp>
      <p:sp>
        <p:nvSpPr>
          <p:cNvPr id="40" name="Rectangle 39"/>
          <p:cNvSpPr/>
          <p:nvPr userDrawn="1"/>
        </p:nvSpPr>
        <p:spPr>
          <a:xfrm>
            <a:off x="0" y="4800600"/>
            <a:ext cx="121920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12" name="AutoShape 26"/>
          <p:cNvSpPr>
            <a:spLocks noChangeAspect="1" noChangeArrowheads="1" noTextEdit="1"/>
          </p:cNvSpPr>
          <p:nvPr userDrawn="1"/>
        </p:nvSpPr>
        <p:spPr bwMode="auto">
          <a:xfrm>
            <a:off x="8511267" y="-651156"/>
            <a:ext cx="4135191"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6" name="Slide Number Placeholder 46"/>
          <p:cNvSpPr txBox="1">
            <a:spLocks/>
          </p:cNvSpPr>
          <p:nvPr userDrawn="1"/>
        </p:nvSpPr>
        <p:spPr>
          <a:xfrm>
            <a:off x="10331126" y="6400800"/>
            <a:ext cx="1022684"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z="1051" smtClean="0">
                <a:solidFill>
                  <a:schemeClr val="tx1"/>
                </a:solidFill>
              </a:rPr>
              <a:pPr/>
              <a:t>‹#›</a:t>
            </a:fld>
            <a:endParaRPr lang="en-US" sz="1051" dirty="0">
              <a:solidFill>
                <a:schemeClr val="tx1"/>
              </a:solidFill>
            </a:endParaRPr>
          </a:p>
        </p:txBody>
      </p:sp>
      <p:grpSp>
        <p:nvGrpSpPr>
          <p:cNvPr id="41" name="Group 35"/>
          <p:cNvGrpSpPr>
            <a:grpSpLocks noChangeAspect="1"/>
          </p:cNvGrpSpPr>
          <p:nvPr userDrawn="1"/>
        </p:nvGrpSpPr>
        <p:grpSpPr bwMode="auto">
          <a:xfrm>
            <a:off x="1384301" y="4976813"/>
            <a:ext cx="2200275" cy="538162"/>
            <a:chOff x="654" y="3135"/>
            <a:chExt cx="1386" cy="339"/>
          </a:xfrm>
        </p:grpSpPr>
        <p:sp>
          <p:nvSpPr>
            <p:cNvPr id="42"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31"/>
          <p:cNvGrpSpPr>
            <a:grpSpLocks noChangeAspect="1"/>
          </p:cNvGrpSpPr>
          <p:nvPr userDrawn="1"/>
        </p:nvGrpSpPr>
        <p:grpSpPr bwMode="auto">
          <a:xfrm>
            <a:off x="8648007" y="-650875"/>
            <a:ext cx="4133850" cy="4821238"/>
            <a:chOff x="3490" y="-410"/>
            <a:chExt cx="2604" cy="3037"/>
          </a:xfrm>
        </p:grpSpPr>
        <p:sp>
          <p:nvSpPr>
            <p:cNvPr id="64"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p:cNvSpPr>
            <a:spLocks noGrp="1"/>
          </p:cNvSpPr>
          <p:nvPr>
            <p:ph type="ftr" sz="quarter" idx="11"/>
          </p:nvPr>
        </p:nvSpPr>
        <p:spPr>
          <a:xfrm>
            <a:off x="1371599" y="4114807"/>
            <a:ext cx="8686800" cy="633661"/>
          </a:xfrm>
        </p:spPr>
        <p:txBody>
          <a:bodyPr anchor="t" anchorCtr="0"/>
          <a:lstStyle>
            <a:lvl1pPr>
              <a:defRPr sz="1600" i="0"/>
            </a:lvl1pPr>
          </a:lstStyle>
          <a:p>
            <a:r>
              <a:rPr lang="en-US"/>
              <a:t>Underwater Channel Characterization for Shallow water Multi-domain communications, J. Patel, M. Seto</a:t>
            </a:r>
            <a:endParaRPr lang="en-US" dirty="0"/>
          </a:p>
        </p:txBody>
      </p:sp>
      <p:sp>
        <p:nvSpPr>
          <p:cNvPr id="3" name="Subtitle 2"/>
          <p:cNvSpPr>
            <a:spLocks noGrp="1"/>
          </p:cNvSpPr>
          <p:nvPr>
            <p:ph type="subTitle" idx="1" hasCustomPrompt="1"/>
          </p:nvPr>
        </p:nvSpPr>
        <p:spPr>
          <a:xfrm>
            <a:off x="1371599" y="2292511"/>
            <a:ext cx="8686800" cy="1655763"/>
          </a:xfrm>
        </p:spPr>
        <p:txBody>
          <a:bodyPr/>
          <a:lstStyle>
            <a:lvl1pPr marL="0" indent="0" algn="l">
              <a:lnSpc>
                <a:spcPct val="90000"/>
              </a:lnSpc>
              <a:buNone/>
              <a:defRPr sz="32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dirty="0"/>
              <a:t>SUBTITLE</a:t>
            </a:r>
          </a:p>
        </p:txBody>
      </p:sp>
      <p:sp>
        <p:nvSpPr>
          <p:cNvPr id="2" name="Title 1"/>
          <p:cNvSpPr>
            <a:spLocks noGrp="1"/>
          </p:cNvSpPr>
          <p:nvPr>
            <p:ph type="ctrTitle" hasCustomPrompt="1"/>
          </p:nvPr>
        </p:nvSpPr>
        <p:spPr>
          <a:xfrm>
            <a:off x="1384301" y="1"/>
            <a:ext cx="8674099" cy="2138223"/>
          </a:xfrm>
        </p:spPr>
        <p:txBody>
          <a:bodyPr anchor="b"/>
          <a:lstStyle>
            <a:lvl1pPr algn="l">
              <a:defRPr sz="3200" b="1"/>
            </a:lvl1pPr>
          </a:lstStyle>
          <a:p>
            <a:r>
              <a:rPr lang="en-US" dirty="0"/>
              <a:t>TITLE</a:t>
            </a:r>
          </a:p>
        </p:txBody>
      </p:sp>
    </p:spTree>
    <p:extLst>
      <p:ext uri="{BB962C8B-B14F-4D97-AF65-F5344CB8AC3E}">
        <p14:creationId xmlns:p14="http://schemas.microsoft.com/office/powerpoint/2010/main" val="310513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41148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4572000" y="585475"/>
            <a:ext cx="678180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4572001" y="4090746"/>
            <a:ext cx="6775451" cy="1998913"/>
          </a:xfrm>
        </p:spPr>
        <p:txBody>
          <a:bodyPr/>
          <a:lstStyle>
            <a:lvl1pPr marL="0" indent="0">
              <a:buNone/>
              <a:defRPr sz="18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4571999" y="6400804"/>
            <a:ext cx="5759116" cy="365125"/>
          </a:xfrm>
        </p:spPr>
        <p:txBody>
          <a:bodyP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12"/>
          </p:nvPr>
        </p:nvSpPr>
        <p:spPr>
          <a:xfrm>
            <a:off x="10331126" y="6400804"/>
            <a:ext cx="1022684" cy="365125"/>
          </a:xfrm>
        </p:spPr>
        <p:txBody>
          <a:bodyPr/>
          <a:lstStyle/>
          <a:p>
            <a:fld id="{EBBA2BBE-D6E6-4BE2-A029-E4C4FCB9ADED}" type="slidenum">
              <a:rPr lang="en-US" smtClean="0"/>
              <a:t>‹#›</a:t>
            </a:fld>
            <a:endParaRPr lang="en-US"/>
          </a:p>
        </p:txBody>
      </p:sp>
      <p:sp>
        <p:nvSpPr>
          <p:cNvPr id="7" name="Rectangle 6"/>
          <p:cNvSpPr/>
          <p:nvPr userDrawn="1"/>
        </p:nvSpPr>
        <p:spPr>
          <a:xfrm>
            <a:off x="0" y="0"/>
            <a:ext cx="12192000" cy="36576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Tree>
    <p:extLst>
      <p:ext uri="{BB962C8B-B14F-4D97-AF65-F5344CB8AC3E}">
        <p14:creationId xmlns:p14="http://schemas.microsoft.com/office/powerpoint/2010/main" val="1976128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1007979"/>
          </a:xfrm>
        </p:spPr>
        <p:txBody>
          <a:bodyPr anchor="b" anchorCtr="0">
            <a:noAutofit/>
          </a:bodyPr>
          <a:lstStyle>
            <a:lvl1pPr>
              <a:defRPr sz="3200" b="1">
                <a:solidFill>
                  <a:schemeClr val="accent1"/>
                </a:solidFill>
              </a:defRPr>
            </a:lvl1pPr>
          </a:lstStyle>
          <a:p>
            <a:r>
              <a:rPr lang="en-US" dirty="0"/>
              <a:t>Header</a:t>
            </a:r>
          </a:p>
        </p:txBody>
      </p:sp>
      <p:sp>
        <p:nvSpPr>
          <p:cNvPr id="3" name="Content Placeholder 2"/>
          <p:cNvSpPr>
            <a:spLocks noGrp="1"/>
          </p:cNvSpPr>
          <p:nvPr>
            <p:ph idx="1"/>
          </p:nvPr>
        </p:nvSpPr>
        <p:spPr>
          <a:xfrm>
            <a:off x="1219200" y="1207008"/>
            <a:ext cx="1013460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Underwater Channel Characterization for Shallow water Multi-domain communications, J. Patel, M. Seto</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596945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954505"/>
          </a:xfrm>
        </p:spPr>
        <p:txBody>
          <a:bodyPr anchor="b">
            <a:noAutofit/>
          </a:bodyPr>
          <a:lstStyle>
            <a:lvl1pPr>
              <a:defRPr sz="3200" b="1">
                <a:solidFill>
                  <a:schemeClr val="accent1"/>
                </a:solidFill>
              </a:defRPr>
            </a:lvl1pPr>
          </a:lstStyle>
          <a:p>
            <a:r>
              <a:rPr lang="en-CA" dirty="0"/>
              <a:t>Header</a:t>
            </a:r>
            <a:endParaRPr lang="en-US" dirty="0"/>
          </a:p>
        </p:txBody>
      </p:sp>
      <p:sp>
        <p:nvSpPr>
          <p:cNvPr id="3" name="Picture Placeholder 2"/>
          <p:cNvSpPr>
            <a:spLocks noGrp="1"/>
          </p:cNvSpPr>
          <p:nvPr>
            <p:ph type="pic" idx="1"/>
          </p:nvPr>
        </p:nvSpPr>
        <p:spPr>
          <a:xfrm>
            <a:off x="8077200" y="1411711"/>
            <a:ext cx="4114800" cy="4531895"/>
          </a:xfrm>
          <a:solidFill>
            <a:schemeClr val="bg1">
              <a:lumMod val="95000"/>
            </a:schemeClr>
          </a:solidFill>
        </p:spPr>
        <p:txBody>
          <a:bodyPr anchor="ctr"/>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433519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8077199" y="5"/>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8077200" y="3154369"/>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1219200" y="5"/>
            <a:ext cx="10134600" cy="954505"/>
          </a:xfrm>
        </p:spPr>
        <p:txBody>
          <a:bodyPr anchor="b">
            <a:noAutofit/>
          </a:bodyPr>
          <a:lstStyle>
            <a:lvl1pPr>
              <a:defRPr sz="3200" b="1">
                <a:solidFill>
                  <a:schemeClr val="accent1"/>
                </a:solidFill>
              </a:defRPr>
            </a:lvl1pPr>
          </a:lstStyle>
          <a:p>
            <a:r>
              <a:rPr lang="en-CA" dirty="0"/>
              <a:t>Header</a:t>
            </a:r>
            <a:endParaRPr lang="en-US" dirty="0"/>
          </a:p>
        </p:txBody>
      </p:sp>
      <p:sp>
        <p:nvSpPr>
          <p:cNvPr id="1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482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646237" y="0"/>
            <a:ext cx="9707563" cy="711200"/>
          </a:xfrm>
        </p:spPr>
        <p:txBody>
          <a:bodyPr anchor="b" anchorCtr="0">
            <a:noAutofit/>
          </a:bodyPr>
          <a:lstStyle>
            <a:lvl1pPr marL="0" indent="0">
              <a:buFontTx/>
              <a:buNone/>
              <a:defRPr sz="2800" b="1" baseline="0">
                <a:solidFill>
                  <a:schemeClr val="accent1"/>
                </a:solidFill>
              </a:defRPr>
            </a:lvl1pPr>
          </a:lstStyle>
          <a:p>
            <a:pPr lvl="0"/>
            <a:r>
              <a:rPr lang="en-US" dirty="0"/>
              <a:t>HEADER</a:t>
            </a:r>
          </a:p>
        </p:txBody>
      </p:sp>
      <p:sp>
        <p:nvSpPr>
          <p:cNvPr id="9" name="Text Placeholder 9"/>
          <p:cNvSpPr>
            <a:spLocks noGrp="1"/>
          </p:cNvSpPr>
          <p:nvPr>
            <p:ph type="body" sz="quarter" idx="14" hasCustomPrompt="1"/>
          </p:nvPr>
        </p:nvSpPr>
        <p:spPr>
          <a:xfrm>
            <a:off x="1645747" y="807461"/>
            <a:ext cx="9708063"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4059936"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8119872" y="1828800"/>
            <a:ext cx="4072128"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1306306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5737" y="0"/>
            <a:ext cx="9708064" cy="711200"/>
          </a:xfrm>
        </p:spPr>
        <p:txBody>
          <a:bodyPr anchor="b">
            <a:noAutofit/>
          </a:bodyPr>
          <a:lstStyle>
            <a:lvl1pPr>
              <a:defRPr sz="2800" b="1">
                <a:solidFill>
                  <a:schemeClr val="accent1"/>
                </a:solidFill>
              </a:defRPr>
            </a:lvl1pPr>
          </a:lstStyle>
          <a:p>
            <a:pPr lvl="0"/>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12192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919344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12192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645737" y="0"/>
            <a:ext cx="9708064" cy="711200"/>
          </a:xfrm>
        </p:spPr>
        <p:txBody>
          <a:bodyPr anchor="b">
            <a:noAutofit/>
          </a:bodyPr>
          <a:lstStyle>
            <a:lvl1pPr>
              <a:defRPr sz="2800" b="1">
                <a:solidFill>
                  <a:schemeClr val="accent1"/>
                </a:solidFill>
              </a:defRPr>
            </a:lvl1pPr>
          </a:lstStyle>
          <a:p>
            <a:pPr lvl="0"/>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95889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Underwater Channel Characterization for Shallow water Multi-domain communications, J. Patel, M. Seto</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88655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6217920"/>
            <a:ext cx="12192000" cy="640080"/>
          </a:xfrm>
          <a:prstGeom prst="rect">
            <a:avLst/>
          </a:prstGeom>
          <a:gradFill flip="none" rotWithShape="1">
            <a:gsLst>
              <a:gs pos="25000">
                <a:schemeClr val="accent4"/>
              </a:gs>
              <a:gs pos="100000">
                <a:srgbClr val="6F00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8" name="Rectangle 7"/>
          <p:cNvSpPr/>
          <p:nvPr userDrawn="1"/>
        </p:nvSpPr>
        <p:spPr>
          <a:xfrm>
            <a:off x="0" y="6126480"/>
            <a:ext cx="12192000" cy="45720"/>
          </a:xfrm>
          <a:prstGeom prst="rect">
            <a:avLst/>
          </a:prstGeom>
          <a:gradFill flip="none" rotWithShape="1">
            <a:gsLst>
              <a:gs pos="0">
                <a:schemeClr val="tx2"/>
              </a:gs>
              <a:gs pos="25000">
                <a:schemeClr val="tx2"/>
              </a:gs>
              <a:gs pos="100000">
                <a:schemeClr val="tx2">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12" name="AutoShape 26"/>
          <p:cNvSpPr>
            <a:spLocks noChangeAspect="1" noChangeArrowheads="1" noTextEdit="1"/>
          </p:cNvSpPr>
          <p:nvPr userDrawn="1"/>
        </p:nvSpPr>
        <p:spPr bwMode="auto">
          <a:xfrm>
            <a:off x="8511267" y="-651156"/>
            <a:ext cx="4135191"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6" name="Slide Number Placeholder 46"/>
          <p:cNvSpPr txBox="1">
            <a:spLocks/>
          </p:cNvSpPr>
          <p:nvPr userDrawn="1"/>
        </p:nvSpPr>
        <p:spPr>
          <a:xfrm>
            <a:off x="10331126" y="6400800"/>
            <a:ext cx="1022684"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z="1051" smtClean="0"/>
              <a:pPr/>
              <a:t>‹#›</a:t>
            </a:fld>
            <a:endParaRPr lang="en-US" sz="1051" dirty="0"/>
          </a:p>
        </p:txBody>
      </p:sp>
      <p:grpSp>
        <p:nvGrpSpPr>
          <p:cNvPr id="39" name="Group 35"/>
          <p:cNvGrpSpPr>
            <a:grpSpLocks noChangeAspect="1"/>
          </p:cNvGrpSpPr>
          <p:nvPr userDrawn="1"/>
        </p:nvGrpSpPr>
        <p:grpSpPr bwMode="auto">
          <a:xfrm>
            <a:off x="1384301" y="4976813"/>
            <a:ext cx="2200275" cy="538162"/>
            <a:chOff x="654" y="3135"/>
            <a:chExt cx="1386" cy="339"/>
          </a:xfrm>
        </p:grpSpPr>
        <p:sp>
          <p:nvSpPr>
            <p:cNvPr id="40"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1"/>
          <p:cNvGrpSpPr>
            <a:grpSpLocks noChangeAspect="1"/>
          </p:cNvGrpSpPr>
          <p:nvPr userDrawn="1"/>
        </p:nvGrpSpPr>
        <p:grpSpPr bwMode="auto">
          <a:xfrm>
            <a:off x="8648007" y="-650875"/>
            <a:ext cx="4133850" cy="4821238"/>
            <a:chOff x="3490" y="-410"/>
            <a:chExt cx="2604" cy="3037"/>
          </a:xfrm>
        </p:grpSpPr>
        <p:sp>
          <p:nvSpPr>
            <p:cNvPr id="62"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p:cNvSpPr>
            <a:spLocks noGrp="1"/>
          </p:cNvSpPr>
          <p:nvPr>
            <p:ph type="ftr" sz="quarter" idx="11"/>
          </p:nvPr>
        </p:nvSpPr>
        <p:spPr>
          <a:xfrm>
            <a:off x="1371599" y="4114807"/>
            <a:ext cx="8686800" cy="633661"/>
          </a:xfrm>
        </p:spPr>
        <p:txBody>
          <a:bodyPr anchor="t" anchorCtr="0"/>
          <a:lstStyle>
            <a:lvl1pPr>
              <a:defRPr sz="1600" i="0"/>
            </a:lvl1pPr>
          </a:lstStyle>
          <a:p>
            <a:r>
              <a:rPr lang="en-US"/>
              <a:t>Underwater Channel Characterization for Shallow water Multi-domain communications, J. Patel, M. Seto</a:t>
            </a:r>
            <a:endParaRPr lang="en-US" dirty="0"/>
          </a:p>
        </p:txBody>
      </p:sp>
      <p:sp>
        <p:nvSpPr>
          <p:cNvPr id="3" name="Subtitle 2"/>
          <p:cNvSpPr>
            <a:spLocks noGrp="1"/>
          </p:cNvSpPr>
          <p:nvPr>
            <p:ph type="subTitle" idx="1" hasCustomPrompt="1"/>
          </p:nvPr>
        </p:nvSpPr>
        <p:spPr>
          <a:xfrm>
            <a:off x="1371599" y="2292517"/>
            <a:ext cx="8686800" cy="1655763"/>
          </a:xfrm>
        </p:spPr>
        <p:txBody>
          <a:bodyPr/>
          <a:lstStyle>
            <a:lvl1pPr marL="0" indent="0" algn="l">
              <a:lnSpc>
                <a:spcPct val="90000"/>
              </a:lnSpc>
              <a:buNone/>
              <a:defRPr sz="32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dirty="0"/>
              <a:t>SUBTITLE</a:t>
            </a:r>
          </a:p>
        </p:txBody>
      </p:sp>
      <p:sp>
        <p:nvSpPr>
          <p:cNvPr id="2" name="Title 1"/>
          <p:cNvSpPr>
            <a:spLocks noGrp="1"/>
          </p:cNvSpPr>
          <p:nvPr>
            <p:ph type="ctrTitle" hasCustomPrompt="1"/>
          </p:nvPr>
        </p:nvSpPr>
        <p:spPr>
          <a:xfrm>
            <a:off x="1384301" y="7"/>
            <a:ext cx="8674099" cy="2138223"/>
          </a:xfrm>
        </p:spPr>
        <p:txBody>
          <a:bodyPr anchor="b"/>
          <a:lstStyle>
            <a:lvl1pPr algn="l">
              <a:defRPr sz="3200" b="1"/>
            </a:lvl1pPr>
          </a:lstStyle>
          <a:p>
            <a:r>
              <a:rPr lang="en-US" dirty="0"/>
              <a:t>TITLE</a:t>
            </a:r>
          </a:p>
        </p:txBody>
      </p:sp>
    </p:spTree>
    <p:extLst>
      <p:ext uri="{BB962C8B-B14F-4D97-AF65-F5344CB8AC3E}">
        <p14:creationId xmlns:p14="http://schemas.microsoft.com/office/powerpoint/2010/main" val="2081834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4114800" cy="5943600"/>
          </a:xfrm>
          <a:solidFill>
            <a:schemeClr val="bg1">
              <a:lumMod val="95000"/>
            </a:schemeClr>
          </a:solidFill>
        </p:spPr>
        <p:txBody>
          <a:bodyPr anchor="ctr"/>
          <a:lstStyle>
            <a:lvl1pPr marL="0" indent="0" algn="ctr">
              <a:buFontTx/>
              <a:buNone/>
              <a:defRPr/>
            </a:lvl1pPr>
          </a:lstStyle>
          <a:p>
            <a:r>
              <a:rPr lang="en-US"/>
              <a:t>Click icon to add picture</a:t>
            </a:r>
            <a:endParaRPr lang="en-US" dirty="0"/>
          </a:p>
        </p:txBody>
      </p:sp>
      <p:sp>
        <p:nvSpPr>
          <p:cNvPr id="2" name="Title 1"/>
          <p:cNvSpPr>
            <a:spLocks noGrp="1"/>
          </p:cNvSpPr>
          <p:nvPr>
            <p:ph type="title" hasCustomPrompt="1"/>
          </p:nvPr>
        </p:nvSpPr>
        <p:spPr>
          <a:xfrm>
            <a:off x="4572000" y="585475"/>
            <a:ext cx="678180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4572001" y="4090746"/>
            <a:ext cx="6775451" cy="1998913"/>
          </a:xfrm>
        </p:spPr>
        <p:txBody>
          <a:bodyPr/>
          <a:lstStyle>
            <a:lvl1pPr marL="0" indent="0">
              <a:buNone/>
              <a:defRPr sz="24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4571999" y="6400804"/>
            <a:ext cx="5759116" cy="365125"/>
          </a:xfrm>
        </p:spPr>
        <p:txBody>
          <a:bodyP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12"/>
          </p:nvPr>
        </p:nvSpPr>
        <p:spPr>
          <a:xfrm>
            <a:off x="10331126" y="6400804"/>
            <a:ext cx="1022684" cy="365125"/>
          </a:xfrm>
        </p:spPr>
        <p:txBody>
          <a:bodyPr/>
          <a:lstStyle/>
          <a:p>
            <a:fld id="{EBBA2BBE-D6E6-4BE2-A029-E4C4FCB9ADED}" type="slidenum">
              <a:rPr lang="en-US" smtClean="0"/>
              <a:t>‹#›</a:t>
            </a:fld>
            <a:endParaRPr lang="en-US"/>
          </a:p>
        </p:txBody>
      </p:sp>
      <p:sp>
        <p:nvSpPr>
          <p:cNvPr id="8" name="Rectangle 7"/>
          <p:cNvSpPr/>
          <p:nvPr userDrawn="1"/>
        </p:nvSpPr>
        <p:spPr>
          <a:xfrm>
            <a:off x="0" y="0"/>
            <a:ext cx="12192000" cy="36576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Tree>
    <p:extLst>
      <p:ext uri="{BB962C8B-B14F-4D97-AF65-F5344CB8AC3E}">
        <p14:creationId xmlns:p14="http://schemas.microsoft.com/office/powerpoint/2010/main" val="10084622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41148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4572000" y="585475"/>
            <a:ext cx="678180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4572001" y="4090746"/>
            <a:ext cx="6775451" cy="1998913"/>
          </a:xfrm>
        </p:spPr>
        <p:txBody>
          <a:bodyPr/>
          <a:lstStyle>
            <a:lvl1pPr marL="0" indent="0">
              <a:buNone/>
              <a:defRPr sz="24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4571999" y="6400804"/>
            <a:ext cx="5759116" cy="365125"/>
          </a:xfrm>
        </p:spPr>
        <p:txBody>
          <a:bodyP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12"/>
          </p:nvPr>
        </p:nvSpPr>
        <p:spPr>
          <a:xfrm>
            <a:off x="10331126" y="6400804"/>
            <a:ext cx="1022684" cy="365125"/>
          </a:xfrm>
        </p:spPr>
        <p:txBody>
          <a:bodyPr/>
          <a:lstStyle/>
          <a:p>
            <a:fld id="{EBBA2BBE-D6E6-4BE2-A029-E4C4FCB9ADED}" type="slidenum">
              <a:rPr lang="en-US" smtClean="0"/>
              <a:t>‹#›</a:t>
            </a:fld>
            <a:endParaRPr lang="en-US"/>
          </a:p>
        </p:txBody>
      </p:sp>
      <p:sp>
        <p:nvSpPr>
          <p:cNvPr id="7" name="Rectangle 6"/>
          <p:cNvSpPr/>
          <p:nvPr userDrawn="1"/>
        </p:nvSpPr>
        <p:spPr>
          <a:xfrm>
            <a:off x="0" y="0"/>
            <a:ext cx="12192000" cy="365760"/>
          </a:xfrm>
          <a:prstGeom prst="rect">
            <a:avLst/>
          </a:prstGeom>
          <a:gradFill flip="none" rotWithShape="1">
            <a:gsLst>
              <a:gs pos="25000">
                <a:schemeClr val="accent4"/>
              </a:gs>
              <a:gs pos="100000">
                <a:srgbClr val="6F00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Tree>
    <p:extLst>
      <p:ext uri="{BB962C8B-B14F-4D97-AF65-F5344CB8AC3E}">
        <p14:creationId xmlns:p14="http://schemas.microsoft.com/office/powerpoint/2010/main" val="12104552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1007979"/>
          </a:xfrm>
        </p:spPr>
        <p:txBody>
          <a:bodyPr anchor="b" anchorCtr="0">
            <a:noAutofit/>
          </a:bodyPr>
          <a:lstStyle>
            <a:lvl1pPr>
              <a:defRPr sz="3200" b="1">
                <a:solidFill>
                  <a:schemeClr val="accent4"/>
                </a:solidFill>
              </a:defRPr>
            </a:lvl1pPr>
          </a:lstStyle>
          <a:p>
            <a:r>
              <a:rPr lang="en-US" dirty="0"/>
              <a:t>Header</a:t>
            </a:r>
          </a:p>
        </p:txBody>
      </p:sp>
      <p:sp>
        <p:nvSpPr>
          <p:cNvPr id="3" name="Content Placeholder 2"/>
          <p:cNvSpPr>
            <a:spLocks noGrp="1"/>
          </p:cNvSpPr>
          <p:nvPr>
            <p:ph idx="1"/>
          </p:nvPr>
        </p:nvSpPr>
        <p:spPr>
          <a:xfrm>
            <a:off x="1219200" y="1207008"/>
            <a:ext cx="1013460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Underwater Channel Characterization for Shallow water Multi-domain communications, J. Patel, M. Seto</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1912412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954505"/>
          </a:xfrm>
        </p:spPr>
        <p:txBody>
          <a:bodyPr anchor="b">
            <a:noAutofit/>
          </a:bodyPr>
          <a:lstStyle>
            <a:lvl1pPr>
              <a:defRPr sz="3200" b="1">
                <a:solidFill>
                  <a:schemeClr val="accent4"/>
                </a:solidFill>
              </a:defRPr>
            </a:lvl1pPr>
          </a:lstStyle>
          <a:p>
            <a:r>
              <a:rPr lang="en-CA" dirty="0"/>
              <a:t>Header</a:t>
            </a:r>
            <a:endParaRPr lang="en-US" dirty="0"/>
          </a:p>
        </p:txBody>
      </p:sp>
      <p:sp>
        <p:nvSpPr>
          <p:cNvPr id="3" name="Picture Placeholder 2"/>
          <p:cNvSpPr>
            <a:spLocks noGrp="1"/>
          </p:cNvSpPr>
          <p:nvPr>
            <p:ph type="pic" idx="1"/>
          </p:nvPr>
        </p:nvSpPr>
        <p:spPr>
          <a:xfrm>
            <a:off x="8077200" y="1411711"/>
            <a:ext cx="4114800" cy="4531895"/>
          </a:xfrm>
          <a:solidFill>
            <a:schemeClr val="bg1">
              <a:lumMod val="95000"/>
            </a:schemeClr>
          </a:solidFill>
        </p:spPr>
        <p:txBody>
          <a:bodyPr anchor="ctr"/>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2071199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8077199" y="5"/>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8077200" y="3154369"/>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1219200" y="5"/>
            <a:ext cx="10134600" cy="954505"/>
          </a:xfrm>
        </p:spPr>
        <p:txBody>
          <a:bodyPr anchor="b">
            <a:noAutofit/>
          </a:bodyPr>
          <a:lstStyle>
            <a:lvl1pPr>
              <a:defRPr sz="3200" b="1">
                <a:solidFill>
                  <a:schemeClr val="accent4"/>
                </a:solidFill>
              </a:defRPr>
            </a:lvl1pPr>
          </a:lstStyle>
          <a:p>
            <a:r>
              <a:rPr lang="en-CA" dirty="0"/>
              <a:t>Header</a:t>
            </a:r>
            <a:endParaRPr lang="en-US" dirty="0"/>
          </a:p>
        </p:txBody>
      </p:sp>
      <p:sp>
        <p:nvSpPr>
          <p:cNvPr id="1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0952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646237" y="0"/>
            <a:ext cx="9707563" cy="711200"/>
          </a:xfrm>
        </p:spPr>
        <p:txBody>
          <a:bodyPr anchor="b" anchorCtr="0">
            <a:noAutofit/>
          </a:bodyPr>
          <a:lstStyle>
            <a:lvl1pPr marL="0" indent="0">
              <a:buFontTx/>
              <a:buNone/>
              <a:defRPr sz="2800" b="1" baseline="0">
                <a:solidFill>
                  <a:schemeClr val="accent4"/>
                </a:solidFill>
              </a:defRPr>
            </a:lvl1pPr>
          </a:lstStyle>
          <a:p>
            <a:pPr lvl="0"/>
            <a:r>
              <a:rPr lang="en-US" dirty="0"/>
              <a:t>HEADER</a:t>
            </a:r>
          </a:p>
        </p:txBody>
      </p:sp>
      <p:sp>
        <p:nvSpPr>
          <p:cNvPr id="9" name="Text Placeholder 9"/>
          <p:cNvSpPr>
            <a:spLocks noGrp="1"/>
          </p:cNvSpPr>
          <p:nvPr>
            <p:ph type="body" sz="quarter" idx="14" hasCustomPrompt="1"/>
          </p:nvPr>
        </p:nvSpPr>
        <p:spPr>
          <a:xfrm>
            <a:off x="1645747" y="807461"/>
            <a:ext cx="9708063"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4059936"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8119872" y="1828800"/>
            <a:ext cx="4072128"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366112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5737" y="0"/>
            <a:ext cx="9708064" cy="711200"/>
          </a:xfrm>
        </p:spPr>
        <p:txBody>
          <a:bodyPr anchor="b">
            <a:noAutofit/>
          </a:bodyPr>
          <a:lstStyle>
            <a:lvl1pPr>
              <a:defRPr sz="2800" b="1">
                <a:solidFill>
                  <a:schemeClr val="accent4"/>
                </a:solidFill>
              </a:defRPr>
            </a:lvl1pPr>
          </a:lstStyle>
          <a:p>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12192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3960237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12192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645737" y="0"/>
            <a:ext cx="9708064" cy="711200"/>
          </a:xfrm>
        </p:spPr>
        <p:txBody>
          <a:bodyPr anchor="b">
            <a:noAutofit/>
          </a:bodyPr>
          <a:lstStyle>
            <a:lvl1pPr>
              <a:defRPr sz="2800" b="1">
                <a:solidFill>
                  <a:schemeClr val="accent4"/>
                </a:solidFill>
              </a:defRPr>
            </a:lvl1pPr>
          </a:lstStyle>
          <a:p>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7835495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Underwater Channel Characterization for Shallow water Multi-domain communications, J. Patel, M. Seto</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182546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6217920"/>
            <a:ext cx="12192000" cy="640080"/>
          </a:xfrm>
          <a:prstGeom prst="rect">
            <a:avLst/>
          </a:prstGeom>
          <a:gradFill flip="none" rotWithShape="1">
            <a:gsLst>
              <a:gs pos="25000">
                <a:schemeClr val="accent6"/>
              </a:gs>
              <a:gs pos="100000">
                <a:srgbClr val="009D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8" name="Rectangle 7"/>
          <p:cNvSpPr/>
          <p:nvPr userDrawn="1"/>
        </p:nvSpPr>
        <p:spPr>
          <a:xfrm>
            <a:off x="0" y="6126480"/>
            <a:ext cx="12192000" cy="45720"/>
          </a:xfrm>
          <a:prstGeom prst="rect">
            <a:avLst/>
          </a:prstGeom>
          <a:gradFill flip="none" rotWithShape="1">
            <a:gsLst>
              <a:gs pos="0">
                <a:schemeClr val="tx2"/>
              </a:gs>
              <a:gs pos="25000">
                <a:schemeClr val="tx2"/>
              </a:gs>
              <a:gs pos="100000">
                <a:schemeClr val="tx2">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12" name="AutoShape 26"/>
          <p:cNvSpPr>
            <a:spLocks noChangeAspect="1" noChangeArrowheads="1" noTextEdit="1"/>
          </p:cNvSpPr>
          <p:nvPr userDrawn="1"/>
        </p:nvSpPr>
        <p:spPr bwMode="auto">
          <a:xfrm>
            <a:off x="8511267" y="-651156"/>
            <a:ext cx="4135191"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6" name="Slide Number Placeholder 46"/>
          <p:cNvSpPr txBox="1">
            <a:spLocks/>
          </p:cNvSpPr>
          <p:nvPr userDrawn="1"/>
        </p:nvSpPr>
        <p:spPr>
          <a:xfrm>
            <a:off x="10331126" y="6400800"/>
            <a:ext cx="1022684"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z="1051" smtClean="0"/>
              <a:pPr/>
              <a:t>‹#›</a:t>
            </a:fld>
            <a:endParaRPr lang="en-US" sz="1051" dirty="0"/>
          </a:p>
        </p:txBody>
      </p:sp>
      <p:grpSp>
        <p:nvGrpSpPr>
          <p:cNvPr id="39" name="Group 35"/>
          <p:cNvGrpSpPr>
            <a:grpSpLocks noChangeAspect="1"/>
          </p:cNvGrpSpPr>
          <p:nvPr userDrawn="1"/>
        </p:nvGrpSpPr>
        <p:grpSpPr bwMode="auto">
          <a:xfrm>
            <a:off x="1384301" y="4976813"/>
            <a:ext cx="2200275" cy="538162"/>
            <a:chOff x="654" y="3135"/>
            <a:chExt cx="1386" cy="339"/>
          </a:xfrm>
        </p:grpSpPr>
        <p:sp>
          <p:nvSpPr>
            <p:cNvPr id="40"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1"/>
          <p:cNvGrpSpPr>
            <a:grpSpLocks noChangeAspect="1"/>
          </p:cNvGrpSpPr>
          <p:nvPr userDrawn="1"/>
        </p:nvGrpSpPr>
        <p:grpSpPr bwMode="auto">
          <a:xfrm>
            <a:off x="8648007" y="-650875"/>
            <a:ext cx="4133850" cy="4821238"/>
            <a:chOff x="3490" y="-410"/>
            <a:chExt cx="2604" cy="3037"/>
          </a:xfrm>
        </p:grpSpPr>
        <p:sp>
          <p:nvSpPr>
            <p:cNvPr id="62"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p:cNvSpPr>
            <a:spLocks noGrp="1"/>
          </p:cNvSpPr>
          <p:nvPr>
            <p:ph type="ftr" sz="quarter" idx="11"/>
          </p:nvPr>
        </p:nvSpPr>
        <p:spPr>
          <a:xfrm>
            <a:off x="1371599" y="4114807"/>
            <a:ext cx="8686800" cy="633661"/>
          </a:xfrm>
        </p:spPr>
        <p:txBody>
          <a:bodyPr anchor="t" anchorCtr="0"/>
          <a:lstStyle>
            <a:lvl1pPr>
              <a:defRPr sz="1600" i="0"/>
            </a:lvl1pPr>
          </a:lstStyle>
          <a:p>
            <a:r>
              <a:rPr lang="en-US"/>
              <a:t>Underwater Channel Characterization for Shallow water Multi-domain communications, J. Patel, M. Seto</a:t>
            </a:r>
            <a:endParaRPr lang="en-US" dirty="0"/>
          </a:p>
        </p:txBody>
      </p:sp>
      <p:sp>
        <p:nvSpPr>
          <p:cNvPr id="3" name="Subtitle 2"/>
          <p:cNvSpPr>
            <a:spLocks noGrp="1"/>
          </p:cNvSpPr>
          <p:nvPr>
            <p:ph type="subTitle" idx="1" hasCustomPrompt="1"/>
          </p:nvPr>
        </p:nvSpPr>
        <p:spPr>
          <a:xfrm>
            <a:off x="1371599" y="2292517"/>
            <a:ext cx="8686800" cy="1655763"/>
          </a:xfrm>
        </p:spPr>
        <p:txBody>
          <a:bodyPr/>
          <a:lstStyle>
            <a:lvl1pPr marL="0" indent="0" algn="l">
              <a:lnSpc>
                <a:spcPct val="90000"/>
              </a:lnSpc>
              <a:buNone/>
              <a:defRPr sz="32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dirty="0"/>
              <a:t>SUBTITLE</a:t>
            </a:r>
          </a:p>
        </p:txBody>
      </p:sp>
      <p:sp>
        <p:nvSpPr>
          <p:cNvPr id="2" name="Title 1"/>
          <p:cNvSpPr>
            <a:spLocks noGrp="1"/>
          </p:cNvSpPr>
          <p:nvPr>
            <p:ph type="ctrTitle" hasCustomPrompt="1"/>
          </p:nvPr>
        </p:nvSpPr>
        <p:spPr>
          <a:xfrm>
            <a:off x="1384301" y="7"/>
            <a:ext cx="8674099" cy="2138223"/>
          </a:xfrm>
        </p:spPr>
        <p:txBody>
          <a:bodyPr anchor="b"/>
          <a:lstStyle>
            <a:lvl1pPr algn="l">
              <a:defRPr sz="3200" b="1"/>
            </a:lvl1pPr>
          </a:lstStyle>
          <a:p>
            <a:r>
              <a:rPr lang="en-US" dirty="0"/>
              <a:t>TITLE</a:t>
            </a:r>
          </a:p>
        </p:txBody>
      </p:sp>
    </p:spTree>
    <p:extLst>
      <p:ext uri="{BB962C8B-B14F-4D97-AF65-F5344CB8AC3E}">
        <p14:creationId xmlns:p14="http://schemas.microsoft.com/office/powerpoint/2010/main" val="1511592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41148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4572000" y="585475"/>
            <a:ext cx="678180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4572001" y="4090746"/>
            <a:ext cx="6775451" cy="1998913"/>
          </a:xfrm>
        </p:spPr>
        <p:txBody>
          <a:bodyPr/>
          <a:lstStyle>
            <a:lvl1pPr marL="0" indent="0">
              <a:buNone/>
              <a:defRPr sz="24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4571999" y="6400804"/>
            <a:ext cx="5759116" cy="365125"/>
          </a:xfrm>
        </p:spPr>
        <p:txBody>
          <a:bodyP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12"/>
          </p:nvPr>
        </p:nvSpPr>
        <p:spPr>
          <a:xfrm>
            <a:off x="10331126" y="6400804"/>
            <a:ext cx="1022684" cy="365125"/>
          </a:xfrm>
        </p:spPr>
        <p:txBody>
          <a:bodyPr/>
          <a:lstStyle/>
          <a:p>
            <a:fld id="{EBBA2BBE-D6E6-4BE2-A029-E4C4FCB9ADED}" type="slidenum">
              <a:rPr lang="en-US" smtClean="0"/>
              <a:t>‹#›</a:t>
            </a:fld>
            <a:endParaRPr lang="en-US"/>
          </a:p>
        </p:txBody>
      </p:sp>
      <p:sp>
        <p:nvSpPr>
          <p:cNvPr id="7" name="Rectangle 6"/>
          <p:cNvSpPr/>
          <p:nvPr userDrawn="1"/>
        </p:nvSpPr>
        <p:spPr>
          <a:xfrm>
            <a:off x="0" y="0"/>
            <a:ext cx="12192000" cy="365760"/>
          </a:xfrm>
          <a:prstGeom prst="rect">
            <a:avLst/>
          </a:prstGeom>
          <a:gradFill flip="none" rotWithShape="1">
            <a:gsLst>
              <a:gs pos="25000">
                <a:schemeClr val="accent6"/>
              </a:gs>
              <a:gs pos="100000">
                <a:srgbClr val="009D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Tree>
    <p:extLst>
      <p:ext uri="{BB962C8B-B14F-4D97-AF65-F5344CB8AC3E}">
        <p14:creationId xmlns:p14="http://schemas.microsoft.com/office/powerpoint/2010/main" val="1126243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1007979"/>
          </a:xfrm>
        </p:spPr>
        <p:txBody>
          <a:bodyPr anchor="b" anchorCtr="0">
            <a:noAutofit/>
          </a:bodyPr>
          <a:lstStyle>
            <a:lvl1pPr>
              <a:defRPr sz="3200" b="1">
                <a:solidFill>
                  <a:schemeClr val="tx2"/>
                </a:solidFill>
              </a:defRPr>
            </a:lvl1pPr>
          </a:lstStyle>
          <a:p>
            <a:r>
              <a:rPr lang="en-US" dirty="0"/>
              <a:t>Header</a:t>
            </a:r>
          </a:p>
        </p:txBody>
      </p:sp>
      <p:sp>
        <p:nvSpPr>
          <p:cNvPr id="3" name="Content Placeholder 2"/>
          <p:cNvSpPr>
            <a:spLocks noGrp="1"/>
          </p:cNvSpPr>
          <p:nvPr>
            <p:ph idx="1"/>
          </p:nvPr>
        </p:nvSpPr>
        <p:spPr>
          <a:xfrm>
            <a:off x="1219200" y="1207008"/>
            <a:ext cx="1013460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336028" y="6355087"/>
            <a:ext cx="7182599" cy="502919"/>
          </a:xfrm>
        </p:spPr>
        <p:txBody>
          <a:body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7964979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1007979"/>
          </a:xfrm>
        </p:spPr>
        <p:txBody>
          <a:bodyPr anchor="b" anchorCtr="0">
            <a:noAutofit/>
          </a:bodyPr>
          <a:lstStyle>
            <a:lvl1pPr>
              <a:defRPr sz="3200" b="1">
                <a:solidFill>
                  <a:srgbClr val="009DE9"/>
                </a:solidFill>
              </a:defRPr>
            </a:lvl1pPr>
          </a:lstStyle>
          <a:p>
            <a:r>
              <a:rPr lang="en-US" dirty="0"/>
              <a:t>Header</a:t>
            </a:r>
          </a:p>
        </p:txBody>
      </p:sp>
      <p:sp>
        <p:nvSpPr>
          <p:cNvPr id="3" name="Content Placeholder 2"/>
          <p:cNvSpPr>
            <a:spLocks noGrp="1"/>
          </p:cNvSpPr>
          <p:nvPr>
            <p:ph idx="1"/>
          </p:nvPr>
        </p:nvSpPr>
        <p:spPr>
          <a:xfrm>
            <a:off x="1219200" y="1207008"/>
            <a:ext cx="1013460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Underwater Channel Characterization for Shallow water Multi-domain communications, J. Patel, M. Seto</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5149687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954505"/>
          </a:xfrm>
        </p:spPr>
        <p:txBody>
          <a:bodyPr anchor="b">
            <a:noAutofit/>
          </a:bodyPr>
          <a:lstStyle>
            <a:lvl1pPr>
              <a:defRPr sz="3200" b="1">
                <a:solidFill>
                  <a:srgbClr val="009DE9"/>
                </a:solidFill>
              </a:defRPr>
            </a:lvl1pPr>
          </a:lstStyle>
          <a:p>
            <a:r>
              <a:rPr lang="en-CA" dirty="0"/>
              <a:t>Header</a:t>
            </a:r>
            <a:endParaRPr lang="en-US" dirty="0"/>
          </a:p>
        </p:txBody>
      </p:sp>
      <p:sp>
        <p:nvSpPr>
          <p:cNvPr id="3" name="Picture Placeholder 2"/>
          <p:cNvSpPr>
            <a:spLocks noGrp="1"/>
          </p:cNvSpPr>
          <p:nvPr>
            <p:ph type="pic" idx="1"/>
          </p:nvPr>
        </p:nvSpPr>
        <p:spPr>
          <a:xfrm>
            <a:off x="8077200" y="1411711"/>
            <a:ext cx="4114800" cy="4531895"/>
          </a:xfrm>
          <a:solidFill>
            <a:schemeClr val="bg1">
              <a:lumMod val="95000"/>
            </a:schemeClr>
          </a:solidFill>
        </p:spPr>
        <p:txBody>
          <a:bodyPr anchor="ctr"/>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895686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8077199" y="5"/>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8077200" y="3154369"/>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1219200" y="5"/>
            <a:ext cx="10134600" cy="954505"/>
          </a:xfrm>
        </p:spPr>
        <p:txBody>
          <a:bodyPr anchor="b">
            <a:noAutofit/>
          </a:bodyPr>
          <a:lstStyle>
            <a:lvl1pPr>
              <a:defRPr sz="3200" b="1">
                <a:solidFill>
                  <a:srgbClr val="009DE9"/>
                </a:solidFill>
              </a:defRPr>
            </a:lvl1pPr>
          </a:lstStyle>
          <a:p>
            <a:r>
              <a:rPr lang="en-CA" dirty="0"/>
              <a:t>Header</a:t>
            </a:r>
            <a:endParaRPr lang="en-US" dirty="0"/>
          </a:p>
        </p:txBody>
      </p:sp>
      <p:sp>
        <p:nvSpPr>
          <p:cNvPr id="1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15176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646237" y="0"/>
            <a:ext cx="9707563" cy="711200"/>
          </a:xfrm>
        </p:spPr>
        <p:txBody>
          <a:bodyPr anchor="b" anchorCtr="0">
            <a:noAutofit/>
          </a:bodyPr>
          <a:lstStyle>
            <a:lvl1pPr marL="0" indent="0">
              <a:buFontTx/>
              <a:buNone/>
              <a:defRPr sz="2800" b="1" baseline="0">
                <a:solidFill>
                  <a:srgbClr val="009DE9"/>
                </a:solidFill>
              </a:defRPr>
            </a:lvl1pPr>
          </a:lstStyle>
          <a:p>
            <a:pPr lvl="0"/>
            <a:r>
              <a:rPr lang="en-US" dirty="0"/>
              <a:t>HEADER</a:t>
            </a:r>
          </a:p>
        </p:txBody>
      </p:sp>
      <p:sp>
        <p:nvSpPr>
          <p:cNvPr id="9" name="Text Placeholder 9"/>
          <p:cNvSpPr>
            <a:spLocks noGrp="1"/>
          </p:cNvSpPr>
          <p:nvPr>
            <p:ph type="body" sz="quarter" idx="14" hasCustomPrompt="1"/>
          </p:nvPr>
        </p:nvSpPr>
        <p:spPr>
          <a:xfrm>
            <a:off x="1645747" y="807461"/>
            <a:ext cx="9708063"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4059936"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8119872" y="1828800"/>
            <a:ext cx="4072128"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20437161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5737" y="0"/>
            <a:ext cx="9708064" cy="711200"/>
          </a:xfrm>
        </p:spPr>
        <p:txBody>
          <a:bodyPr anchor="b">
            <a:noAutofit/>
          </a:bodyPr>
          <a:lstStyle>
            <a:lvl1pPr>
              <a:defRPr sz="2800" b="1">
                <a:solidFill>
                  <a:srgbClr val="009DE9"/>
                </a:solidFill>
              </a:defRPr>
            </a:lvl1pPr>
          </a:lstStyle>
          <a:p>
            <a:pPr lvl="0"/>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12192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19600708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12192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645737" y="0"/>
            <a:ext cx="9708064" cy="711200"/>
          </a:xfrm>
        </p:spPr>
        <p:txBody>
          <a:bodyPr anchor="b">
            <a:noAutofit/>
          </a:bodyPr>
          <a:lstStyle>
            <a:lvl1pPr>
              <a:defRPr sz="2800" b="1">
                <a:solidFill>
                  <a:srgbClr val="009DE9"/>
                </a:solidFill>
              </a:defRPr>
            </a:lvl1pPr>
          </a:lstStyle>
          <a:p>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5326114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Underwater Channel Characterization for Shallow water Multi-domain communications, J. Patel, M. Seto</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466980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39" name="Group 35"/>
          <p:cNvGrpSpPr>
            <a:grpSpLocks noChangeAspect="1"/>
          </p:cNvGrpSpPr>
          <p:nvPr userDrawn="1"/>
        </p:nvGrpSpPr>
        <p:grpSpPr bwMode="auto">
          <a:xfrm>
            <a:off x="1384301" y="4976813"/>
            <a:ext cx="2200275" cy="538162"/>
            <a:chOff x="654" y="3135"/>
            <a:chExt cx="1386" cy="339"/>
          </a:xfrm>
        </p:grpSpPr>
        <p:sp>
          <p:nvSpPr>
            <p:cNvPr id="40"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1"/>
          <p:cNvGrpSpPr>
            <a:grpSpLocks noChangeAspect="1"/>
          </p:cNvGrpSpPr>
          <p:nvPr userDrawn="1"/>
        </p:nvGrpSpPr>
        <p:grpSpPr bwMode="auto">
          <a:xfrm>
            <a:off x="8648007" y="-650875"/>
            <a:ext cx="4133850" cy="4821238"/>
            <a:chOff x="3490" y="-410"/>
            <a:chExt cx="2604" cy="3037"/>
          </a:xfrm>
        </p:grpSpPr>
        <p:sp>
          <p:nvSpPr>
            <p:cNvPr id="62"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p:cNvSpPr>
            <a:spLocks noGrp="1"/>
          </p:cNvSpPr>
          <p:nvPr>
            <p:ph type="ftr" sz="quarter" idx="11"/>
          </p:nvPr>
        </p:nvSpPr>
        <p:spPr>
          <a:xfrm>
            <a:off x="1371599" y="4114807"/>
            <a:ext cx="8686800" cy="633661"/>
          </a:xfrm>
        </p:spPr>
        <p:txBody>
          <a:bodyPr anchor="t" anchorCtr="0"/>
          <a:lstStyle>
            <a:lvl1pPr>
              <a:defRPr sz="1600" i="0"/>
            </a:lvl1pPr>
          </a:lstStyle>
          <a:p>
            <a:r>
              <a:rPr lang="en-US"/>
              <a:t>Underwater Channel Characterization for Shallow water Multi-domain communications, J. Patel, M. Seto</a:t>
            </a:r>
            <a:endParaRPr lang="en-US" dirty="0"/>
          </a:p>
        </p:txBody>
      </p:sp>
      <p:sp>
        <p:nvSpPr>
          <p:cNvPr id="3" name="Subtitle 2"/>
          <p:cNvSpPr>
            <a:spLocks noGrp="1"/>
          </p:cNvSpPr>
          <p:nvPr>
            <p:ph type="subTitle" idx="1" hasCustomPrompt="1"/>
          </p:nvPr>
        </p:nvSpPr>
        <p:spPr>
          <a:xfrm>
            <a:off x="1371599" y="2292517"/>
            <a:ext cx="8686800" cy="1655763"/>
          </a:xfrm>
        </p:spPr>
        <p:txBody>
          <a:bodyPr/>
          <a:lstStyle>
            <a:lvl1pPr marL="0" indent="0" algn="l">
              <a:lnSpc>
                <a:spcPct val="90000"/>
              </a:lnSpc>
              <a:buNone/>
              <a:defRPr sz="32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dirty="0"/>
              <a:t>SUBTITLE</a:t>
            </a:r>
          </a:p>
        </p:txBody>
      </p:sp>
      <p:sp>
        <p:nvSpPr>
          <p:cNvPr id="7" name="Rectangle 6"/>
          <p:cNvSpPr/>
          <p:nvPr userDrawn="1"/>
        </p:nvSpPr>
        <p:spPr>
          <a:xfrm>
            <a:off x="0" y="6217920"/>
            <a:ext cx="12192000" cy="640080"/>
          </a:xfrm>
          <a:prstGeom prst="rect">
            <a:avLst/>
          </a:prstGeom>
          <a:gradFill flip="none" rotWithShape="1">
            <a:gsLst>
              <a:gs pos="25000">
                <a:srgbClr val="FE544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2" name="Title 1"/>
          <p:cNvSpPr>
            <a:spLocks noGrp="1"/>
          </p:cNvSpPr>
          <p:nvPr>
            <p:ph type="ctrTitle" hasCustomPrompt="1"/>
          </p:nvPr>
        </p:nvSpPr>
        <p:spPr>
          <a:xfrm>
            <a:off x="1384301" y="7"/>
            <a:ext cx="8674099" cy="2138223"/>
          </a:xfrm>
        </p:spPr>
        <p:txBody>
          <a:bodyPr anchor="b"/>
          <a:lstStyle>
            <a:lvl1pPr algn="l">
              <a:defRPr sz="3200" b="1"/>
            </a:lvl1pPr>
          </a:lstStyle>
          <a:p>
            <a:r>
              <a:rPr lang="en-US" dirty="0"/>
              <a:t>TITLE</a:t>
            </a:r>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8" name="Rectangle 7"/>
          <p:cNvSpPr/>
          <p:nvPr userDrawn="1"/>
        </p:nvSpPr>
        <p:spPr>
          <a:xfrm>
            <a:off x="0" y="6126480"/>
            <a:ext cx="12192000" cy="45720"/>
          </a:xfrm>
          <a:prstGeom prst="rect">
            <a:avLst/>
          </a:prstGeom>
          <a:gradFill flip="none" rotWithShape="1">
            <a:gsLst>
              <a:gs pos="0">
                <a:schemeClr val="tx2"/>
              </a:gs>
              <a:gs pos="25000">
                <a:schemeClr val="tx2"/>
              </a:gs>
              <a:gs pos="100000">
                <a:schemeClr val="tx2">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12" name="AutoShape 26"/>
          <p:cNvSpPr>
            <a:spLocks noChangeAspect="1" noChangeArrowheads="1" noTextEdit="1"/>
          </p:cNvSpPr>
          <p:nvPr userDrawn="1"/>
        </p:nvSpPr>
        <p:spPr bwMode="auto">
          <a:xfrm>
            <a:off x="8511267" y="-651156"/>
            <a:ext cx="4135191"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6" name="Slide Number Placeholder 46"/>
          <p:cNvSpPr txBox="1">
            <a:spLocks/>
          </p:cNvSpPr>
          <p:nvPr userDrawn="1"/>
        </p:nvSpPr>
        <p:spPr>
          <a:xfrm>
            <a:off x="10331126" y="6400800"/>
            <a:ext cx="1022684"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z="1051" smtClean="0"/>
              <a:pPr/>
              <a:t>‹#›</a:t>
            </a:fld>
            <a:endParaRPr lang="en-US" sz="1051" dirty="0"/>
          </a:p>
        </p:txBody>
      </p:sp>
    </p:spTree>
    <p:extLst>
      <p:ext uri="{BB962C8B-B14F-4D97-AF65-F5344CB8AC3E}">
        <p14:creationId xmlns:p14="http://schemas.microsoft.com/office/powerpoint/2010/main" val="17265353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41148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4572000" y="585475"/>
            <a:ext cx="678180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4572001" y="4090746"/>
            <a:ext cx="6775451" cy="1998913"/>
          </a:xfrm>
        </p:spPr>
        <p:txBody>
          <a:bodyPr/>
          <a:lstStyle>
            <a:lvl1pPr marL="0" indent="0">
              <a:buNone/>
              <a:defRPr sz="24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4571999" y="6400804"/>
            <a:ext cx="5759116" cy="365125"/>
          </a:xfrm>
        </p:spPr>
        <p:txBody>
          <a:bodyP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12"/>
          </p:nvPr>
        </p:nvSpPr>
        <p:spPr>
          <a:xfrm>
            <a:off x="10331126" y="6400804"/>
            <a:ext cx="1022684" cy="365125"/>
          </a:xfrm>
        </p:spPr>
        <p:txBody>
          <a:bodyPr/>
          <a:lstStyle/>
          <a:p>
            <a:fld id="{EBBA2BBE-D6E6-4BE2-A029-E4C4FCB9ADED}" type="slidenum">
              <a:rPr lang="en-US" smtClean="0"/>
              <a:t>‹#›</a:t>
            </a:fld>
            <a:endParaRPr lang="en-US"/>
          </a:p>
        </p:txBody>
      </p:sp>
      <p:sp>
        <p:nvSpPr>
          <p:cNvPr id="7" name="Rectangle 6"/>
          <p:cNvSpPr/>
          <p:nvPr userDrawn="1"/>
        </p:nvSpPr>
        <p:spPr>
          <a:xfrm>
            <a:off x="0" y="0"/>
            <a:ext cx="12192000" cy="365760"/>
          </a:xfrm>
          <a:prstGeom prst="rect">
            <a:avLst/>
          </a:prstGeom>
          <a:gradFill flip="none" rotWithShape="1">
            <a:gsLst>
              <a:gs pos="25000">
                <a:srgbClr val="FE544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Tree>
    <p:extLst>
      <p:ext uri="{BB962C8B-B14F-4D97-AF65-F5344CB8AC3E}">
        <p14:creationId xmlns:p14="http://schemas.microsoft.com/office/powerpoint/2010/main" val="10451092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1007979"/>
          </a:xfrm>
        </p:spPr>
        <p:txBody>
          <a:bodyPr anchor="b" anchorCtr="0">
            <a:noAutofit/>
          </a:bodyPr>
          <a:lstStyle>
            <a:lvl1pPr>
              <a:defRPr sz="3200" b="1">
                <a:solidFill>
                  <a:srgbClr val="EE0701"/>
                </a:solidFill>
              </a:defRPr>
            </a:lvl1pPr>
          </a:lstStyle>
          <a:p>
            <a:r>
              <a:rPr lang="en-US" dirty="0"/>
              <a:t>Header</a:t>
            </a:r>
          </a:p>
        </p:txBody>
      </p:sp>
      <p:sp>
        <p:nvSpPr>
          <p:cNvPr id="3" name="Content Placeholder 2"/>
          <p:cNvSpPr>
            <a:spLocks noGrp="1"/>
          </p:cNvSpPr>
          <p:nvPr>
            <p:ph idx="1"/>
          </p:nvPr>
        </p:nvSpPr>
        <p:spPr>
          <a:xfrm>
            <a:off x="1219200" y="1207008"/>
            <a:ext cx="1013460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Underwater Channel Characterization for Shallow water Multi-domain communications, J. Patel, M. Seto</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919855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954505"/>
          </a:xfrm>
        </p:spPr>
        <p:txBody>
          <a:bodyPr anchor="b">
            <a:noAutofit/>
          </a:bodyPr>
          <a:lstStyle>
            <a:lvl1pPr>
              <a:defRPr sz="3200" b="1">
                <a:solidFill>
                  <a:schemeClr val="tx2"/>
                </a:solidFill>
              </a:defRPr>
            </a:lvl1pPr>
          </a:lstStyle>
          <a:p>
            <a:r>
              <a:rPr lang="en-CA" dirty="0"/>
              <a:t>Header</a:t>
            </a:r>
            <a:endParaRPr lang="en-US" dirty="0"/>
          </a:p>
        </p:txBody>
      </p:sp>
      <p:sp>
        <p:nvSpPr>
          <p:cNvPr id="3" name="Picture Placeholder 2"/>
          <p:cNvSpPr>
            <a:spLocks noGrp="1"/>
          </p:cNvSpPr>
          <p:nvPr>
            <p:ph type="pic" idx="1"/>
          </p:nvPr>
        </p:nvSpPr>
        <p:spPr>
          <a:xfrm>
            <a:off x="8077200" y="1411711"/>
            <a:ext cx="4114800" cy="4531895"/>
          </a:xfrm>
          <a:solidFill>
            <a:schemeClr val="bg1">
              <a:lumMod val="95000"/>
            </a:schemeClr>
          </a:solidFill>
        </p:spPr>
        <p:txBody>
          <a:bodyPr anchor="ctr"/>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Click icon to add picture</a:t>
            </a:r>
          </a:p>
        </p:txBody>
      </p:sp>
      <p:sp>
        <p:nvSpPr>
          <p:cNvPr id="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662475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954505"/>
          </a:xfrm>
        </p:spPr>
        <p:txBody>
          <a:bodyPr anchor="b">
            <a:noAutofit/>
          </a:bodyPr>
          <a:lstStyle>
            <a:lvl1pPr>
              <a:defRPr sz="3200" b="1">
                <a:solidFill>
                  <a:srgbClr val="EE0701"/>
                </a:solidFill>
              </a:defRPr>
            </a:lvl1pPr>
          </a:lstStyle>
          <a:p>
            <a:r>
              <a:rPr lang="en-CA" dirty="0"/>
              <a:t>Header</a:t>
            </a:r>
            <a:endParaRPr lang="en-US" dirty="0"/>
          </a:p>
        </p:txBody>
      </p:sp>
      <p:sp>
        <p:nvSpPr>
          <p:cNvPr id="3" name="Picture Placeholder 2"/>
          <p:cNvSpPr>
            <a:spLocks noGrp="1"/>
          </p:cNvSpPr>
          <p:nvPr>
            <p:ph type="pic" idx="1"/>
          </p:nvPr>
        </p:nvSpPr>
        <p:spPr>
          <a:xfrm>
            <a:off x="8077200" y="1411711"/>
            <a:ext cx="4114800" cy="4531895"/>
          </a:xfrm>
          <a:solidFill>
            <a:schemeClr val="bg1">
              <a:lumMod val="95000"/>
            </a:schemeClr>
          </a:solidFill>
        </p:spPr>
        <p:txBody>
          <a:bodyPr anchor="ctr"/>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20904002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8077199" y="5"/>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8077200" y="3154369"/>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1219200" y="5"/>
            <a:ext cx="10134600" cy="954505"/>
          </a:xfrm>
        </p:spPr>
        <p:txBody>
          <a:bodyPr anchor="b">
            <a:noAutofit/>
          </a:bodyPr>
          <a:lstStyle>
            <a:lvl1pPr>
              <a:defRPr sz="3200" b="1">
                <a:solidFill>
                  <a:srgbClr val="EE0701"/>
                </a:solidFill>
              </a:defRPr>
            </a:lvl1pPr>
          </a:lstStyle>
          <a:p>
            <a:r>
              <a:rPr lang="en-CA" dirty="0"/>
              <a:t>Header</a:t>
            </a:r>
            <a:endParaRPr lang="en-US" dirty="0"/>
          </a:p>
        </p:txBody>
      </p:sp>
      <p:sp>
        <p:nvSpPr>
          <p:cNvPr id="1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6510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646237" y="0"/>
            <a:ext cx="9707563" cy="711200"/>
          </a:xfrm>
        </p:spPr>
        <p:txBody>
          <a:bodyPr anchor="b" anchorCtr="0">
            <a:noAutofit/>
          </a:bodyPr>
          <a:lstStyle>
            <a:lvl1pPr marL="0" indent="0">
              <a:buFontTx/>
              <a:buNone/>
              <a:defRPr sz="2800" b="1" baseline="0">
                <a:solidFill>
                  <a:srgbClr val="EE0701"/>
                </a:solidFill>
              </a:defRPr>
            </a:lvl1pPr>
          </a:lstStyle>
          <a:p>
            <a:pPr lvl="0"/>
            <a:r>
              <a:rPr lang="en-US" dirty="0"/>
              <a:t>HEADER</a:t>
            </a:r>
          </a:p>
        </p:txBody>
      </p:sp>
      <p:sp>
        <p:nvSpPr>
          <p:cNvPr id="9" name="Text Placeholder 9"/>
          <p:cNvSpPr>
            <a:spLocks noGrp="1"/>
          </p:cNvSpPr>
          <p:nvPr>
            <p:ph type="body" sz="quarter" idx="14" hasCustomPrompt="1"/>
          </p:nvPr>
        </p:nvSpPr>
        <p:spPr>
          <a:xfrm>
            <a:off x="1645747" y="807461"/>
            <a:ext cx="9708063"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4059936"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8119872" y="1828800"/>
            <a:ext cx="4072128"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19034400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5737" y="0"/>
            <a:ext cx="9708064" cy="711200"/>
          </a:xfrm>
        </p:spPr>
        <p:txBody>
          <a:bodyPr anchor="b">
            <a:noAutofit/>
          </a:bodyPr>
          <a:lstStyle>
            <a:lvl1pPr>
              <a:defRPr sz="2800" b="1">
                <a:solidFill>
                  <a:srgbClr val="EE0701"/>
                </a:solidFill>
              </a:defRPr>
            </a:lvl1pPr>
          </a:lstStyle>
          <a:p>
            <a:pPr lvl="0"/>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12192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17265239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12192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645737" y="0"/>
            <a:ext cx="9708064" cy="711200"/>
          </a:xfrm>
        </p:spPr>
        <p:txBody>
          <a:bodyPr anchor="b">
            <a:noAutofit/>
          </a:bodyPr>
          <a:lstStyle>
            <a:lvl1pPr>
              <a:defRPr sz="2800" b="1">
                <a:solidFill>
                  <a:srgbClr val="EE0701"/>
                </a:solidFill>
              </a:defRPr>
            </a:lvl1pPr>
          </a:lstStyle>
          <a:p>
            <a:pPr lvl="0"/>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5236094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Underwater Channel Characterization for Shallow water Multi-domain communications, J. Patel, M. Seto</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8253470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39" name="Group 35"/>
          <p:cNvGrpSpPr>
            <a:grpSpLocks noChangeAspect="1"/>
          </p:cNvGrpSpPr>
          <p:nvPr userDrawn="1"/>
        </p:nvGrpSpPr>
        <p:grpSpPr bwMode="auto">
          <a:xfrm>
            <a:off x="1384301" y="4976813"/>
            <a:ext cx="2200275" cy="538162"/>
            <a:chOff x="654" y="3135"/>
            <a:chExt cx="1386" cy="339"/>
          </a:xfrm>
        </p:grpSpPr>
        <p:sp>
          <p:nvSpPr>
            <p:cNvPr id="40"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1" name="Group 31"/>
          <p:cNvGrpSpPr>
            <a:grpSpLocks noChangeAspect="1"/>
          </p:cNvGrpSpPr>
          <p:nvPr userDrawn="1"/>
        </p:nvGrpSpPr>
        <p:grpSpPr bwMode="auto">
          <a:xfrm>
            <a:off x="8648007" y="-650875"/>
            <a:ext cx="4133850" cy="4821238"/>
            <a:chOff x="3490" y="-410"/>
            <a:chExt cx="2604" cy="3037"/>
          </a:xfrm>
        </p:grpSpPr>
        <p:sp>
          <p:nvSpPr>
            <p:cNvPr id="62" name="AutoShape 30"/>
            <p:cNvSpPr>
              <a:spLocks noChangeAspect="1" noChangeArrowheads="1" noTextEdit="1"/>
            </p:cNvSpPr>
            <p:nvPr userDrawn="1"/>
          </p:nvSpPr>
          <p:spPr bwMode="auto">
            <a:xfrm>
              <a:off x="3490" y="-410"/>
              <a:ext cx="2604" cy="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32"/>
            <p:cNvSpPr>
              <a:spLocks noEditPoints="1"/>
            </p:cNvSpPr>
            <p:nvPr userDrawn="1"/>
          </p:nvSpPr>
          <p:spPr bwMode="auto">
            <a:xfrm>
              <a:off x="3490" y="-410"/>
              <a:ext cx="2604" cy="3037"/>
            </a:xfrm>
            <a:custGeom>
              <a:avLst/>
              <a:gdLst>
                <a:gd name="T0" fmla="*/ 0 w 553"/>
                <a:gd name="T1" fmla="*/ 52 h 645"/>
                <a:gd name="T2" fmla="*/ 553 w 553"/>
                <a:gd name="T3" fmla="*/ 52 h 645"/>
                <a:gd name="T4" fmla="*/ 277 w 553"/>
                <a:gd name="T5" fmla="*/ 645 h 645"/>
                <a:gd name="T6" fmla="*/ 88 w 553"/>
                <a:gd name="T7" fmla="*/ 434 h 645"/>
                <a:gd name="T8" fmla="*/ 285 w 553"/>
                <a:gd name="T9" fmla="*/ 611 h 645"/>
                <a:gd name="T10" fmla="*/ 526 w 553"/>
                <a:gd name="T11" fmla="*/ 26 h 645"/>
                <a:gd name="T12" fmla="*/ 74 w 553"/>
                <a:gd name="T13" fmla="*/ 208 h 645"/>
                <a:gd name="T14" fmla="*/ 92 w 553"/>
                <a:gd name="T15" fmla="*/ 98 h 645"/>
                <a:gd name="T16" fmla="*/ 72 w 553"/>
                <a:gd name="T17" fmla="*/ 70 h 645"/>
                <a:gd name="T18" fmla="*/ 221 w 553"/>
                <a:gd name="T19" fmla="*/ 141 h 645"/>
                <a:gd name="T20" fmla="*/ 74 w 553"/>
                <a:gd name="T21" fmla="*/ 216 h 645"/>
                <a:gd name="T22" fmla="*/ 120 w 553"/>
                <a:gd name="T23" fmla="*/ 182 h 645"/>
                <a:gd name="T24" fmla="*/ 193 w 553"/>
                <a:gd name="T25" fmla="*/ 144 h 645"/>
                <a:gd name="T26" fmla="*/ 303 w 553"/>
                <a:gd name="T27" fmla="*/ 472 h 645"/>
                <a:gd name="T28" fmla="*/ 276 w 553"/>
                <a:gd name="T29" fmla="*/ 540 h 645"/>
                <a:gd name="T30" fmla="*/ 219 w 553"/>
                <a:gd name="T31" fmla="*/ 499 h 645"/>
                <a:gd name="T32" fmla="*/ 225 w 553"/>
                <a:gd name="T33" fmla="*/ 378 h 645"/>
                <a:gd name="T34" fmla="*/ 177 w 553"/>
                <a:gd name="T35" fmla="*/ 350 h 645"/>
                <a:gd name="T36" fmla="*/ 144 w 553"/>
                <a:gd name="T37" fmla="*/ 337 h 645"/>
                <a:gd name="T38" fmla="*/ 228 w 553"/>
                <a:gd name="T39" fmla="*/ 279 h 645"/>
                <a:gd name="T40" fmla="*/ 388 w 553"/>
                <a:gd name="T41" fmla="*/ 272 h 645"/>
                <a:gd name="T42" fmla="*/ 340 w 553"/>
                <a:gd name="T43" fmla="*/ 317 h 645"/>
                <a:gd name="T44" fmla="*/ 375 w 553"/>
                <a:gd name="T45" fmla="*/ 394 h 645"/>
                <a:gd name="T46" fmla="*/ 340 w 553"/>
                <a:gd name="T47" fmla="*/ 400 h 645"/>
                <a:gd name="T48" fmla="*/ 303 w 553"/>
                <a:gd name="T49" fmla="*/ 472 h 645"/>
                <a:gd name="T50" fmla="*/ 308 w 553"/>
                <a:gd name="T51" fmla="*/ 216 h 645"/>
                <a:gd name="T52" fmla="*/ 324 w 553"/>
                <a:gd name="T53" fmla="*/ 203 h 645"/>
                <a:gd name="T54" fmla="*/ 264 w 553"/>
                <a:gd name="T55" fmla="*/ 164 h 645"/>
                <a:gd name="T56" fmla="*/ 271 w 553"/>
                <a:gd name="T57" fmla="*/ 208 h 645"/>
                <a:gd name="T58" fmla="*/ 220 w 553"/>
                <a:gd name="T59" fmla="*/ 216 h 645"/>
                <a:gd name="T60" fmla="*/ 246 w 553"/>
                <a:gd name="T61" fmla="*/ 182 h 645"/>
                <a:gd name="T62" fmla="*/ 282 w 553"/>
                <a:gd name="T63" fmla="*/ 74 h 645"/>
                <a:gd name="T64" fmla="*/ 353 w 553"/>
                <a:gd name="T65" fmla="*/ 196 h 645"/>
                <a:gd name="T66" fmla="*/ 367 w 553"/>
                <a:gd name="T67" fmla="*/ 216 h 645"/>
                <a:gd name="T68" fmla="*/ 261 w 553"/>
                <a:gd name="T69" fmla="*/ 318 h 645"/>
                <a:gd name="T70" fmla="*/ 245 w 553"/>
                <a:gd name="T71" fmla="*/ 300 h 645"/>
                <a:gd name="T72" fmla="*/ 267 w 553"/>
                <a:gd name="T73" fmla="*/ 153 h 645"/>
                <a:gd name="T74" fmla="*/ 478 w 553"/>
                <a:gd name="T75" fmla="*/ 217 h 645"/>
                <a:gd name="T76" fmla="*/ 373 w 553"/>
                <a:gd name="T77" fmla="*/ 208 h 645"/>
                <a:gd name="T78" fmla="*/ 391 w 553"/>
                <a:gd name="T79" fmla="*/ 98 h 645"/>
                <a:gd name="T80" fmla="*/ 371 w 553"/>
                <a:gd name="T81" fmla="*/ 70 h 645"/>
                <a:gd name="T82" fmla="*/ 441 w 553"/>
                <a:gd name="T83" fmla="*/ 78 h 645"/>
                <a:gd name="T84" fmla="*/ 418 w 553"/>
                <a:gd name="T85" fmla="*/ 182 h 645"/>
                <a:gd name="T86" fmla="*/ 466 w 553"/>
                <a:gd name="T87" fmla="*/ 200 h 645"/>
                <a:gd name="T88" fmla="*/ 478 w 553"/>
                <a:gd name="T89" fmla="*/ 21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3" h="645">
                  <a:moveTo>
                    <a:pt x="267" y="640"/>
                  </a:moveTo>
                  <a:cubicBezTo>
                    <a:pt x="183" y="596"/>
                    <a:pt x="113" y="538"/>
                    <a:pt x="65" y="449"/>
                  </a:cubicBezTo>
                  <a:cubicBezTo>
                    <a:pt x="20" y="364"/>
                    <a:pt x="0" y="270"/>
                    <a:pt x="0" y="52"/>
                  </a:cubicBezTo>
                  <a:cubicBezTo>
                    <a:pt x="0" y="0"/>
                    <a:pt x="0" y="0"/>
                    <a:pt x="0" y="0"/>
                  </a:cubicBezTo>
                  <a:cubicBezTo>
                    <a:pt x="553" y="0"/>
                    <a:pt x="553" y="0"/>
                    <a:pt x="553" y="0"/>
                  </a:cubicBezTo>
                  <a:cubicBezTo>
                    <a:pt x="553" y="52"/>
                    <a:pt x="553" y="52"/>
                    <a:pt x="553" y="52"/>
                  </a:cubicBezTo>
                  <a:cubicBezTo>
                    <a:pt x="553" y="270"/>
                    <a:pt x="534" y="364"/>
                    <a:pt x="488" y="449"/>
                  </a:cubicBezTo>
                  <a:cubicBezTo>
                    <a:pt x="440" y="538"/>
                    <a:pt x="370" y="596"/>
                    <a:pt x="286" y="640"/>
                  </a:cubicBezTo>
                  <a:cubicBezTo>
                    <a:pt x="277" y="645"/>
                    <a:pt x="277" y="645"/>
                    <a:pt x="277" y="645"/>
                  </a:cubicBezTo>
                  <a:lnTo>
                    <a:pt x="267" y="640"/>
                  </a:lnTo>
                  <a:close/>
                  <a:moveTo>
                    <a:pt x="27" y="78"/>
                  </a:moveTo>
                  <a:cubicBezTo>
                    <a:pt x="27" y="273"/>
                    <a:pt x="51" y="363"/>
                    <a:pt x="88" y="434"/>
                  </a:cubicBezTo>
                  <a:cubicBezTo>
                    <a:pt x="126" y="506"/>
                    <a:pt x="174" y="554"/>
                    <a:pt x="268" y="611"/>
                  </a:cubicBezTo>
                  <a:cubicBezTo>
                    <a:pt x="277" y="616"/>
                    <a:pt x="277" y="616"/>
                    <a:pt x="277" y="616"/>
                  </a:cubicBezTo>
                  <a:cubicBezTo>
                    <a:pt x="285" y="611"/>
                    <a:pt x="285" y="611"/>
                    <a:pt x="285" y="611"/>
                  </a:cubicBezTo>
                  <a:cubicBezTo>
                    <a:pt x="379" y="554"/>
                    <a:pt x="427" y="506"/>
                    <a:pt x="465" y="434"/>
                  </a:cubicBezTo>
                  <a:cubicBezTo>
                    <a:pt x="502" y="363"/>
                    <a:pt x="526" y="273"/>
                    <a:pt x="526" y="78"/>
                  </a:cubicBezTo>
                  <a:cubicBezTo>
                    <a:pt x="526" y="26"/>
                    <a:pt x="526" y="26"/>
                    <a:pt x="526" y="26"/>
                  </a:cubicBezTo>
                  <a:cubicBezTo>
                    <a:pt x="27" y="26"/>
                    <a:pt x="27" y="26"/>
                    <a:pt x="27" y="26"/>
                  </a:cubicBezTo>
                  <a:lnTo>
                    <a:pt x="27" y="78"/>
                  </a:lnTo>
                  <a:close/>
                  <a:moveTo>
                    <a:pt x="74" y="208"/>
                  </a:moveTo>
                  <a:cubicBezTo>
                    <a:pt x="81" y="208"/>
                    <a:pt x="87" y="207"/>
                    <a:pt x="89" y="204"/>
                  </a:cubicBezTo>
                  <a:cubicBezTo>
                    <a:pt x="91" y="201"/>
                    <a:pt x="92" y="197"/>
                    <a:pt x="92" y="190"/>
                  </a:cubicBezTo>
                  <a:cubicBezTo>
                    <a:pt x="92" y="98"/>
                    <a:pt x="92" y="98"/>
                    <a:pt x="92" y="98"/>
                  </a:cubicBezTo>
                  <a:cubicBezTo>
                    <a:pt x="92" y="88"/>
                    <a:pt x="90" y="84"/>
                    <a:pt x="88" y="82"/>
                  </a:cubicBezTo>
                  <a:cubicBezTo>
                    <a:pt x="85" y="79"/>
                    <a:pt x="81" y="78"/>
                    <a:pt x="72" y="78"/>
                  </a:cubicBezTo>
                  <a:cubicBezTo>
                    <a:pt x="72" y="70"/>
                    <a:pt x="72" y="70"/>
                    <a:pt x="72" y="70"/>
                  </a:cubicBezTo>
                  <a:cubicBezTo>
                    <a:pt x="81" y="70"/>
                    <a:pt x="90" y="71"/>
                    <a:pt x="96" y="71"/>
                  </a:cubicBezTo>
                  <a:cubicBezTo>
                    <a:pt x="103" y="71"/>
                    <a:pt x="120" y="69"/>
                    <a:pt x="144" y="69"/>
                  </a:cubicBezTo>
                  <a:cubicBezTo>
                    <a:pt x="194" y="69"/>
                    <a:pt x="221" y="96"/>
                    <a:pt x="221" y="141"/>
                  </a:cubicBezTo>
                  <a:cubicBezTo>
                    <a:pt x="221" y="187"/>
                    <a:pt x="189" y="216"/>
                    <a:pt x="139" y="216"/>
                  </a:cubicBezTo>
                  <a:cubicBezTo>
                    <a:pt x="124" y="216"/>
                    <a:pt x="115" y="215"/>
                    <a:pt x="104" y="215"/>
                  </a:cubicBezTo>
                  <a:cubicBezTo>
                    <a:pt x="92" y="215"/>
                    <a:pt x="81" y="216"/>
                    <a:pt x="74" y="216"/>
                  </a:cubicBezTo>
                  <a:lnTo>
                    <a:pt x="74" y="208"/>
                  </a:lnTo>
                  <a:close/>
                  <a:moveTo>
                    <a:pt x="120" y="78"/>
                  </a:moveTo>
                  <a:cubicBezTo>
                    <a:pt x="120" y="182"/>
                    <a:pt x="120" y="182"/>
                    <a:pt x="120" y="182"/>
                  </a:cubicBezTo>
                  <a:cubicBezTo>
                    <a:pt x="120" y="195"/>
                    <a:pt x="121" y="199"/>
                    <a:pt x="124" y="201"/>
                  </a:cubicBezTo>
                  <a:cubicBezTo>
                    <a:pt x="126" y="204"/>
                    <a:pt x="130" y="207"/>
                    <a:pt x="141" y="207"/>
                  </a:cubicBezTo>
                  <a:cubicBezTo>
                    <a:pt x="170" y="207"/>
                    <a:pt x="193" y="190"/>
                    <a:pt x="193" y="144"/>
                  </a:cubicBezTo>
                  <a:cubicBezTo>
                    <a:pt x="193" y="98"/>
                    <a:pt x="174" y="78"/>
                    <a:pt x="129" y="78"/>
                  </a:cubicBezTo>
                  <a:lnTo>
                    <a:pt x="120" y="78"/>
                  </a:lnTo>
                  <a:close/>
                  <a:moveTo>
                    <a:pt x="303" y="472"/>
                  </a:moveTo>
                  <a:cubicBezTo>
                    <a:pt x="302" y="472"/>
                    <a:pt x="302" y="472"/>
                    <a:pt x="302" y="472"/>
                  </a:cubicBezTo>
                  <a:cubicBezTo>
                    <a:pt x="302" y="521"/>
                    <a:pt x="277" y="540"/>
                    <a:pt x="277" y="540"/>
                  </a:cubicBezTo>
                  <a:cubicBezTo>
                    <a:pt x="276" y="540"/>
                    <a:pt x="276" y="540"/>
                    <a:pt x="276" y="540"/>
                  </a:cubicBezTo>
                  <a:cubicBezTo>
                    <a:pt x="276" y="540"/>
                    <a:pt x="250" y="521"/>
                    <a:pt x="250" y="472"/>
                  </a:cubicBezTo>
                  <a:cubicBezTo>
                    <a:pt x="249" y="472"/>
                    <a:pt x="249" y="472"/>
                    <a:pt x="249" y="472"/>
                  </a:cubicBezTo>
                  <a:cubicBezTo>
                    <a:pt x="246" y="482"/>
                    <a:pt x="233" y="499"/>
                    <a:pt x="219" y="499"/>
                  </a:cubicBezTo>
                  <a:cubicBezTo>
                    <a:pt x="202" y="499"/>
                    <a:pt x="194" y="480"/>
                    <a:pt x="194" y="480"/>
                  </a:cubicBezTo>
                  <a:cubicBezTo>
                    <a:pt x="199" y="467"/>
                    <a:pt x="210" y="441"/>
                    <a:pt x="215" y="425"/>
                  </a:cubicBezTo>
                  <a:cubicBezTo>
                    <a:pt x="220" y="410"/>
                    <a:pt x="225" y="389"/>
                    <a:pt x="225" y="378"/>
                  </a:cubicBezTo>
                  <a:cubicBezTo>
                    <a:pt x="225" y="370"/>
                    <a:pt x="223" y="359"/>
                    <a:pt x="204" y="355"/>
                  </a:cubicBezTo>
                  <a:cubicBezTo>
                    <a:pt x="194" y="352"/>
                    <a:pt x="194" y="352"/>
                    <a:pt x="194" y="352"/>
                  </a:cubicBezTo>
                  <a:cubicBezTo>
                    <a:pt x="189" y="351"/>
                    <a:pt x="182" y="350"/>
                    <a:pt x="177" y="350"/>
                  </a:cubicBezTo>
                  <a:cubicBezTo>
                    <a:pt x="168" y="350"/>
                    <a:pt x="160" y="354"/>
                    <a:pt x="160" y="370"/>
                  </a:cubicBezTo>
                  <a:cubicBezTo>
                    <a:pt x="159" y="370"/>
                    <a:pt x="159" y="370"/>
                    <a:pt x="159" y="370"/>
                  </a:cubicBezTo>
                  <a:cubicBezTo>
                    <a:pt x="154" y="368"/>
                    <a:pt x="144" y="356"/>
                    <a:pt x="144" y="337"/>
                  </a:cubicBezTo>
                  <a:cubicBezTo>
                    <a:pt x="144" y="326"/>
                    <a:pt x="147" y="321"/>
                    <a:pt x="155" y="316"/>
                  </a:cubicBezTo>
                  <a:cubicBezTo>
                    <a:pt x="165" y="309"/>
                    <a:pt x="193" y="300"/>
                    <a:pt x="217" y="295"/>
                  </a:cubicBezTo>
                  <a:cubicBezTo>
                    <a:pt x="228" y="279"/>
                    <a:pt x="228" y="279"/>
                    <a:pt x="228" y="279"/>
                  </a:cubicBezTo>
                  <a:cubicBezTo>
                    <a:pt x="228" y="279"/>
                    <a:pt x="238" y="277"/>
                    <a:pt x="255" y="277"/>
                  </a:cubicBezTo>
                  <a:cubicBezTo>
                    <a:pt x="289" y="277"/>
                    <a:pt x="331" y="287"/>
                    <a:pt x="350" y="287"/>
                  </a:cubicBezTo>
                  <a:cubicBezTo>
                    <a:pt x="370" y="287"/>
                    <a:pt x="381" y="279"/>
                    <a:pt x="388" y="272"/>
                  </a:cubicBezTo>
                  <a:cubicBezTo>
                    <a:pt x="389" y="272"/>
                    <a:pt x="389" y="272"/>
                    <a:pt x="389" y="272"/>
                  </a:cubicBezTo>
                  <a:cubicBezTo>
                    <a:pt x="389" y="281"/>
                    <a:pt x="389" y="281"/>
                    <a:pt x="389" y="281"/>
                  </a:cubicBezTo>
                  <a:cubicBezTo>
                    <a:pt x="389" y="305"/>
                    <a:pt x="373" y="317"/>
                    <a:pt x="340" y="317"/>
                  </a:cubicBezTo>
                  <a:cubicBezTo>
                    <a:pt x="340" y="320"/>
                    <a:pt x="340" y="320"/>
                    <a:pt x="340" y="320"/>
                  </a:cubicBezTo>
                  <a:cubicBezTo>
                    <a:pt x="373" y="320"/>
                    <a:pt x="392" y="335"/>
                    <a:pt x="392" y="363"/>
                  </a:cubicBezTo>
                  <a:cubicBezTo>
                    <a:pt x="392" y="390"/>
                    <a:pt x="375" y="394"/>
                    <a:pt x="375" y="394"/>
                  </a:cubicBezTo>
                  <a:cubicBezTo>
                    <a:pt x="373" y="394"/>
                    <a:pt x="373" y="394"/>
                    <a:pt x="373" y="394"/>
                  </a:cubicBezTo>
                  <a:cubicBezTo>
                    <a:pt x="372" y="389"/>
                    <a:pt x="366" y="381"/>
                    <a:pt x="357" y="381"/>
                  </a:cubicBezTo>
                  <a:cubicBezTo>
                    <a:pt x="347" y="381"/>
                    <a:pt x="340" y="387"/>
                    <a:pt x="340" y="400"/>
                  </a:cubicBezTo>
                  <a:cubicBezTo>
                    <a:pt x="340" y="416"/>
                    <a:pt x="353" y="464"/>
                    <a:pt x="358" y="480"/>
                  </a:cubicBezTo>
                  <a:cubicBezTo>
                    <a:pt x="358" y="480"/>
                    <a:pt x="350" y="499"/>
                    <a:pt x="333" y="499"/>
                  </a:cubicBezTo>
                  <a:cubicBezTo>
                    <a:pt x="319" y="499"/>
                    <a:pt x="306" y="482"/>
                    <a:pt x="303" y="472"/>
                  </a:cubicBezTo>
                  <a:close/>
                  <a:moveTo>
                    <a:pt x="367" y="216"/>
                  </a:moveTo>
                  <a:cubicBezTo>
                    <a:pt x="355" y="216"/>
                    <a:pt x="349" y="215"/>
                    <a:pt x="340" y="215"/>
                  </a:cubicBezTo>
                  <a:cubicBezTo>
                    <a:pt x="331" y="215"/>
                    <a:pt x="320" y="216"/>
                    <a:pt x="308" y="216"/>
                  </a:cubicBezTo>
                  <a:cubicBezTo>
                    <a:pt x="308" y="208"/>
                    <a:pt x="308" y="208"/>
                    <a:pt x="308" y="208"/>
                  </a:cubicBezTo>
                  <a:cubicBezTo>
                    <a:pt x="312" y="208"/>
                    <a:pt x="312" y="208"/>
                    <a:pt x="312" y="208"/>
                  </a:cubicBezTo>
                  <a:cubicBezTo>
                    <a:pt x="320" y="208"/>
                    <a:pt x="324" y="207"/>
                    <a:pt x="324" y="203"/>
                  </a:cubicBezTo>
                  <a:cubicBezTo>
                    <a:pt x="324" y="199"/>
                    <a:pt x="321" y="191"/>
                    <a:pt x="320" y="187"/>
                  </a:cubicBezTo>
                  <a:cubicBezTo>
                    <a:pt x="313" y="164"/>
                    <a:pt x="313" y="164"/>
                    <a:pt x="313" y="164"/>
                  </a:cubicBezTo>
                  <a:cubicBezTo>
                    <a:pt x="264" y="164"/>
                    <a:pt x="264" y="164"/>
                    <a:pt x="264" y="164"/>
                  </a:cubicBezTo>
                  <a:cubicBezTo>
                    <a:pt x="258" y="183"/>
                    <a:pt x="258" y="183"/>
                    <a:pt x="258" y="183"/>
                  </a:cubicBezTo>
                  <a:cubicBezTo>
                    <a:pt x="254" y="195"/>
                    <a:pt x="253" y="199"/>
                    <a:pt x="253" y="201"/>
                  </a:cubicBezTo>
                  <a:cubicBezTo>
                    <a:pt x="253" y="206"/>
                    <a:pt x="256" y="208"/>
                    <a:pt x="271" y="208"/>
                  </a:cubicBezTo>
                  <a:cubicBezTo>
                    <a:pt x="271" y="216"/>
                    <a:pt x="271" y="216"/>
                    <a:pt x="271" y="216"/>
                  </a:cubicBezTo>
                  <a:cubicBezTo>
                    <a:pt x="259" y="216"/>
                    <a:pt x="251" y="215"/>
                    <a:pt x="243" y="215"/>
                  </a:cubicBezTo>
                  <a:cubicBezTo>
                    <a:pt x="236" y="215"/>
                    <a:pt x="228" y="216"/>
                    <a:pt x="220" y="216"/>
                  </a:cubicBezTo>
                  <a:cubicBezTo>
                    <a:pt x="220" y="208"/>
                    <a:pt x="220" y="208"/>
                    <a:pt x="220" y="208"/>
                  </a:cubicBezTo>
                  <a:cubicBezTo>
                    <a:pt x="225" y="208"/>
                    <a:pt x="232" y="207"/>
                    <a:pt x="236" y="203"/>
                  </a:cubicBezTo>
                  <a:cubicBezTo>
                    <a:pt x="239" y="199"/>
                    <a:pt x="245" y="186"/>
                    <a:pt x="246" y="182"/>
                  </a:cubicBezTo>
                  <a:cubicBezTo>
                    <a:pt x="275" y="106"/>
                    <a:pt x="275" y="106"/>
                    <a:pt x="275" y="106"/>
                  </a:cubicBezTo>
                  <a:cubicBezTo>
                    <a:pt x="278" y="96"/>
                    <a:pt x="282" y="83"/>
                    <a:pt x="282" y="76"/>
                  </a:cubicBezTo>
                  <a:cubicBezTo>
                    <a:pt x="282" y="74"/>
                    <a:pt x="282" y="74"/>
                    <a:pt x="282" y="74"/>
                  </a:cubicBezTo>
                  <a:cubicBezTo>
                    <a:pt x="293" y="71"/>
                    <a:pt x="306" y="65"/>
                    <a:pt x="306" y="65"/>
                  </a:cubicBezTo>
                  <a:cubicBezTo>
                    <a:pt x="307" y="65"/>
                    <a:pt x="307" y="65"/>
                    <a:pt x="307" y="65"/>
                  </a:cubicBezTo>
                  <a:cubicBezTo>
                    <a:pt x="353" y="196"/>
                    <a:pt x="353" y="196"/>
                    <a:pt x="353" y="196"/>
                  </a:cubicBezTo>
                  <a:cubicBezTo>
                    <a:pt x="354" y="200"/>
                    <a:pt x="357" y="204"/>
                    <a:pt x="358" y="205"/>
                  </a:cubicBezTo>
                  <a:cubicBezTo>
                    <a:pt x="359" y="207"/>
                    <a:pt x="362" y="208"/>
                    <a:pt x="367" y="208"/>
                  </a:cubicBezTo>
                  <a:lnTo>
                    <a:pt x="367" y="216"/>
                  </a:lnTo>
                  <a:close/>
                  <a:moveTo>
                    <a:pt x="245" y="300"/>
                  </a:moveTo>
                  <a:cubicBezTo>
                    <a:pt x="245" y="303"/>
                    <a:pt x="245" y="303"/>
                    <a:pt x="245" y="303"/>
                  </a:cubicBezTo>
                  <a:cubicBezTo>
                    <a:pt x="245" y="309"/>
                    <a:pt x="248" y="318"/>
                    <a:pt x="261" y="318"/>
                  </a:cubicBezTo>
                  <a:cubicBezTo>
                    <a:pt x="274" y="318"/>
                    <a:pt x="277" y="309"/>
                    <a:pt x="277" y="303"/>
                  </a:cubicBezTo>
                  <a:cubicBezTo>
                    <a:pt x="277" y="300"/>
                    <a:pt x="277" y="300"/>
                    <a:pt x="277" y="300"/>
                  </a:cubicBezTo>
                  <a:lnTo>
                    <a:pt x="245" y="300"/>
                  </a:lnTo>
                  <a:close/>
                  <a:moveTo>
                    <a:pt x="291" y="93"/>
                  </a:moveTo>
                  <a:cubicBezTo>
                    <a:pt x="290" y="93"/>
                    <a:pt x="290" y="93"/>
                    <a:pt x="290" y="93"/>
                  </a:cubicBezTo>
                  <a:cubicBezTo>
                    <a:pt x="267" y="153"/>
                    <a:pt x="267" y="153"/>
                    <a:pt x="267" y="153"/>
                  </a:cubicBezTo>
                  <a:cubicBezTo>
                    <a:pt x="309" y="153"/>
                    <a:pt x="309" y="153"/>
                    <a:pt x="309" y="153"/>
                  </a:cubicBezTo>
                  <a:lnTo>
                    <a:pt x="291" y="93"/>
                  </a:lnTo>
                  <a:close/>
                  <a:moveTo>
                    <a:pt x="478" y="217"/>
                  </a:moveTo>
                  <a:cubicBezTo>
                    <a:pt x="463" y="216"/>
                    <a:pt x="432" y="215"/>
                    <a:pt x="414" y="215"/>
                  </a:cubicBezTo>
                  <a:cubicBezTo>
                    <a:pt x="396" y="215"/>
                    <a:pt x="388" y="216"/>
                    <a:pt x="373" y="216"/>
                  </a:cubicBezTo>
                  <a:cubicBezTo>
                    <a:pt x="373" y="208"/>
                    <a:pt x="373" y="208"/>
                    <a:pt x="373" y="208"/>
                  </a:cubicBezTo>
                  <a:cubicBezTo>
                    <a:pt x="381" y="208"/>
                    <a:pt x="386" y="207"/>
                    <a:pt x="388" y="204"/>
                  </a:cubicBezTo>
                  <a:cubicBezTo>
                    <a:pt x="390" y="201"/>
                    <a:pt x="391" y="197"/>
                    <a:pt x="391" y="190"/>
                  </a:cubicBezTo>
                  <a:cubicBezTo>
                    <a:pt x="391" y="98"/>
                    <a:pt x="391" y="98"/>
                    <a:pt x="391" y="98"/>
                  </a:cubicBezTo>
                  <a:cubicBezTo>
                    <a:pt x="391" y="88"/>
                    <a:pt x="389" y="84"/>
                    <a:pt x="387" y="82"/>
                  </a:cubicBezTo>
                  <a:cubicBezTo>
                    <a:pt x="384" y="79"/>
                    <a:pt x="380" y="78"/>
                    <a:pt x="371" y="78"/>
                  </a:cubicBezTo>
                  <a:cubicBezTo>
                    <a:pt x="371" y="70"/>
                    <a:pt x="371" y="70"/>
                    <a:pt x="371" y="70"/>
                  </a:cubicBezTo>
                  <a:cubicBezTo>
                    <a:pt x="380" y="70"/>
                    <a:pt x="390" y="71"/>
                    <a:pt x="403" y="71"/>
                  </a:cubicBezTo>
                  <a:cubicBezTo>
                    <a:pt x="416" y="71"/>
                    <a:pt x="429" y="70"/>
                    <a:pt x="441" y="70"/>
                  </a:cubicBezTo>
                  <a:cubicBezTo>
                    <a:pt x="441" y="78"/>
                    <a:pt x="441" y="78"/>
                    <a:pt x="441" y="78"/>
                  </a:cubicBezTo>
                  <a:cubicBezTo>
                    <a:pt x="431" y="78"/>
                    <a:pt x="427" y="78"/>
                    <a:pt x="423" y="82"/>
                  </a:cubicBezTo>
                  <a:cubicBezTo>
                    <a:pt x="419" y="85"/>
                    <a:pt x="418" y="93"/>
                    <a:pt x="418" y="98"/>
                  </a:cubicBezTo>
                  <a:cubicBezTo>
                    <a:pt x="418" y="182"/>
                    <a:pt x="418" y="182"/>
                    <a:pt x="418" y="182"/>
                  </a:cubicBezTo>
                  <a:cubicBezTo>
                    <a:pt x="418" y="196"/>
                    <a:pt x="420" y="199"/>
                    <a:pt x="422" y="201"/>
                  </a:cubicBezTo>
                  <a:cubicBezTo>
                    <a:pt x="425" y="204"/>
                    <a:pt x="428" y="205"/>
                    <a:pt x="444" y="205"/>
                  </a:cubicBezTo>
                  <a:cubicBezTo>
                    <a:pt x="459" y="205"/>
                    <a:pt x="461" y="204"/>
                    <a:pt x="466" y="200"/>
                  </a:cubicBezTo>
                  <a:cubicBezTo>
                    <a:pt x="471" y="196"/>
                    <a:pt x="474" y="189"/>
                    <a:pt x="478" y="179"/>
                  </a:cubicBezTo>
                  <a:cubicBezTo>
                    <a:pt x="487" y="181"/>
                    <a:pt x="487" y="181"/>
                    <a:pt x="487" y="181"/>
                  </a:cubicBezTo>
                  <a:cubicBezTo>
                    <a:pt x="478" y="217"/>
                    <a:pt x="478" y="217"/>
                    <a:pt x="478" y="217"/>
                  </a:cubicBezTo>
                  <a:close/>
                </a:path>
              </a:pathLst>
            </a:custGeom>
            <a:solidFill>
              <a:srgbClr val="FFFFFF">
                <a:alpha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p:cNvSpPr>
            <a:spLocks noGrp="1"/>
          </p:cNvSpPr>
          <p:nvPr>
            <p:ph type="ftr" sz="quarter" idx="11"/>
          </p:nvPr>
        </p:nvSpPr>
        <p:spPr>
          <a:xfrm>
            <a:off x="1371599" y="4114807"/>
            <a:ext cx="8686800" cy="633661"/>
          </a:xfrm>
        </p:spPr>
        <p:txBody>
          <a:bodyPr anchor="t" anchorCtr="0"/>
          <a:lstStyle>
            <a:lvl1pPr>
              <a:defRPr sz="1600" i="0"/>
            </a:lvl1pPr>
          </a:lstStyle>
          <a:p>
            <a:r>
              <a:rPr lang="en-US"/>
              <a:t>Underwater Channel Characterization for Shallow water Multi-domain communications, J. Patel, M. Seto</a:t>
            </a:r>
            <a:endParaRPr lang="en-US" dirty="0"/>
          </a:p>
        </p:txBody>
      </p:sp>
      <p:sp>
        <p:nvSpPr>
          <p:cNvPr id="3" name="Subtitle 2"/>
          <p:cNvSpPr>
            <a:spLocks noGrp="1"/>
          </p:cNvSpPr>
          <p:nvPr>
            <p:ph type="subTitle" idx="1" hasCustomPrompt="1"/>
          </p:nvPr>
        </p:nvSpPr>
        <p:spPr>
          <a:xfrm>
            <a:off x="1371599" y="2292517"/>
            <a:ext cx="8686800" cy="1655763"/>
          </a:xfrm>
        </p:spPr>
        <p:txBody>
          <a:bodyPr/>
          <a:lstStyle>
            <a:lvl1pPr marL="0" indent="0" algn="l">
              <a:lnSpc>
                <a:spcPct val="90000"/>
              </a:lnSpc>
              <a:buNone/>
              <a:defRPr sz="3200"/>
            </a:lvl1pPr>
            <a:lvl2pPr marL="342891" indent="0" algn="ctr">
              <a:buNone/>
              <a:defRPr sz="1500"/>
            </a:lvl2pPr>
            <a:lvl3pPr marL="685783" indent="0" algn="ctr">
              <a:buNone/>
              <a:defRPr sz="1351"/>
            </a:lvl3pPr>
            <a:lvl4pPr marL="1028674" indent="0" algn="ctr">
              <a:buNone/>
              <a:defRPr sz="1200"/>
            </a:lvl4pPr>
            <a:lvl5pPr marL="1371566" indent="0" algn="ctr">
              <a:buNone/>
              <a:defRPr sz="1200"/>
            </a:lvl5pPr>
            <a:lvl6pPr marL="1714457" indent="0" algn="ctr">
              <a:buNone/>
              <a:defRPr sz="1200"/>
            </a:lvl6pPr>
            <a:lvl7pPr marL="2057349" indent="0" algn="ctr">
              <a:buNone/>
              <a:defRPr sz="1200"/>
            </a:lvl7pPr>
            <a:lvl8pPr marL="2400240" indent="0" algn="ctr">
              <a:buNone/>
              <a:defRPr sz="1200"/>
            </a:lvl8pPr>
            <a:lvl9pPr marL="2743131" indent="0" algn="ctr">
              <a:buNone/>
              <a:defRPr sz="1200"/>
            </a:lvl9pPr>
          </a:lstStyle>
          <a:p>
            <a:r>
              <a:rPr lang="en-US" dirty="0"/>
              <a:t>SUBTITLE</a:t>
            </a:r>
          </a:p>
        </p:txBody>
      </p:sp>
      <p:sp>
        <p:nvSpPr>
          <p:cNvPr id="7" name="Rectangle 6"/>
          <p:cNvSpPr/>
          <p:nvPr userDrawn="1"/>
        </p:nvSpPr>
        <p:spPr>
          <a:xfrm>
            <a:off x="0" y="6217920"/>
            <a:ext cx="12192000" cy="640080"/>
          </a:xfrm>
          <a:prstGeom prst="rect">
            <a:avLst/>
          </a:prstGeom>
          <a:gradFill flip="none" rotWithShape="1">
            <a:gsLst>
              <a:gs pos="25000">
                <a:schemeClr val="accent2"/>
              </a:gs>
              <a:gs pos="100000">
                <a:srgbClr val="39855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2" name="Title 1"/>
          <p:cNvSpPr>
            <a:spLocks noGrp="1"/>
          </p:cNvSpPr>
          <p:nvPr>
            <p:ph type="ctrTitle" hasCustomPrompt="1"/>
          </p:nvPr>
        </p:nvSpPr>
        <p:spPr>
          <a:xfrm>
            <a:off x="1384301" y="7"/>
            <a:ext cx="8674099" cy="2138223"/>
          </a:xfrm>
        </p:spPr>
        <p:txBody>
          <a:bodyPr anchor="b"/>
          <a:lstStyle>
            <a:lvl1pPr algn="l">
              <a:defRPr sz="3200" b="1"/>
            </a:lvl1pPr>
          </a:lstStyle>
          <a:p>
            <a:r>
              <a:rPr lang="en-US" dirty="0"/>
              <a:t>TITLE</a:t>
            </a:r>
          </a:p>
        </p:txBody>
      </p:sp>
      <p:sp>
        <p:nvSpPr>
          <p:cNvPr id="6" name="Slide Number Placeholder 5"/>
          <p:cNvSpPr>
            <a:spLocks noGrp="1"/>
          </p:cNvSpPr>
          <p:nvPr>
            <p:ph type="sldNum" sz="quarter" idx="12"/>
          </p:nvPr>
        </p:nvSpPr>
        <p:spPr/>
        <p:txBody>
          <a:bodyPr/>
          <a:lstStyle/>
          <a:p>
            <a:fld id="{A3F57748-2007-7E4E-BE6E-DA5E3EB58124}" type="slidenum">
              <a:rPr lang="en-US" smtClean="0"/>
              <a:t>‹#›</a:t>
            </a:fld>
            <a:endParaRPr lang="en-US"/>
          </a:p>
        </p:txBody>
      </p:sp>
      <p:sp>
        <p:nvSpPr>
          <p:cNvPr id="8" name="Rectangle 7"/>
          <p:cNvSpPr/>
          <p:nvPr userDrawn="1"/>
        </p:nvSpPr>
        <p:spPr>
          <a:xfrm>
            <a:off x="0" y="6126480"/>
            <a:ext cx="12192000" cy="45720"/>
          </a:xfrm>
          <a:prstGeom prst="rect">
            <a:avLst/>
          </a:prstGeom>
          <a:gradFill flip="none" rotWithShape="1">
            <a:gsLst>
              <a:gs pos="0">
                <a:schemeClr val="tx2"/>
              </a:gs>
              <a:gs pos="25000">
                <a:schemeClr val="tx2"/>
              </a:gs>
              <a:gs pos="100000">
                <a:schemeClr val="tx2">
                  <a:lumMod val="8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
        <p:nvSpPr>
          <p:cNvPr id="12" name="AutoShape 26"/>
          <p:cNvSpPr>
            <a:spLocks noChangeAspect="1" noChangeArrowheads="1" noTextEdit="1"/>
          </p:cNvSpPr>
          <p:nvPr userDrawn="1"/>
        </p:nvSpPr>
        <p:spPr bwMode="auto">
          <a:xfrm>
            <a:off x="8511267" y="-651156"/>
            <a:ext cx="4135191" cy="482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6" name="Slide Number Placeholder 46"/>
          <p:cNvSpPr txBox="1">
            <a:spLocks/>
          </p:cNvSpPr>
          <p:nvPr userDrawn="1"/>
        </p:nvSpPr>
        <p:spPr>
          <a:xfrm>
            <a:off x="10331126" y="6400800"/>
            <a:ext cx="1022684" cy="365760"/>
          </a:xfrm>
          <a:prstGeom prst="rect">
            <a:avLst/>
          </a:prstGeom>
        </p:spPr>
        <p:txBody>
          <a:bodyPr vert="horz" lIns="0" tIns="0" rIns="0" bIns="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BA2BBE-D6E6-4BE2-A029-E4C4FCB9ADED}" type="slidenum">
              <a:rPr lang="en-US" sz="1051" smtClean="0"/>
              <a:pPr/>
              <a:t>‹#›</a:t>
            </a:fld>
            <a:endParaRPr lang="en-US" sz="1051" dirty="0"/>
          </a:p>
        </p:txBody>
      </p:sp>
    </p:spTree>
    <p:extLst>
      <p:ext uri="{BB962C8B-B14F-4D97-AF65-F5344CB8AC3E}">
        <p14:creationId xmlns:p14="http://schemas.microsoft.com/office/powerpoint/2010/main" val="20008758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flip="none" rotWithShape="1">
          <a:gsLst>
            <a:gs pos="0">
              <a:schemeClr val="tx1">
                <a:lumMod val="15000"/>
                <a:lumOff val="85000"/>
              </a:schemeClr>
            </a:gs>
            <a:gs pos="50000">
              <a:schemeClr val="bg1"/>
            </a:gs>
            <a:gs pos="100000">
              <a:schemeClr val="bg1"/>
            </a:gs>
          </a:gsLst>
          <a:lin ang="8100000" scaled="1"/>
          <a:tileRect/>
        </a:gra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0" y="365125"/>
            <a:ext cx="4114800" cy="5943600"/>
          </a:xfrm>
          <a:solidFill>
            <a:schemeClr val="bg1">
              <a:lumMod val="95000"/>
            </a:schemeClr>
          </a:solidFill>
        </p:spPr>
        <p:txBody>
          <a:bodyPr anchor="ctr"/>
          <a:lstStyle>
            <a:lvl1pPr marL="0" indent="0" algn="ctr">
              <a:buFontTx/>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4572000" y="585475"/>
            <a:ext cx="6781800" cy="2366277"/>
          </a:xfrm>
        </p:spPr>
        <p:txBody>
          <a:bodyPr anchor="b">
            <a:noAutofit/>
          </a:bodyPr>
          <a:lstStyle>
            <a:lvl1pPr>
              <a:defRPr sz="3200" b="1"/>
            </a:lvl1pPr>
          </a:lstStyle>
          <a:p>
            <a:r>
              <a:rPr lang="en-US" dirty="0"/>
              <a:t>SUBSECTION TITLE</a:t>
            </a:r>
          </a:p>
        </p:txBody>
      </p:sp>
      <p:sp>
        <p:nvSpPr>
          <p:cNvPr id="3" name="Text Placeholder 2"/>
          <p:cNvSpPr>
            <a:spLocks noGrp="1"/>
          </p:cNvSpPr>
          <p:nvPr>
            <p:ph type="body" idx="1" hasCustomPrompt="1"/>
          </p:nvPr>
        </p:nvSpPr>
        <p:spPr>
          <a:xfrm>
            <a:off x="4572001" y="4090746"/>
            <a:ext cx="6775451" cy="1998913"/>
          </a:xfrm>
        </p:spPr>
        <p:txBody>
          <a:bodyPr/>
          <a:lstStyle>
            <a:lvl1pPr marL="0" indent="0">
              <a:buNone/>
              <a:defRPr sz="2400">
                <a:solidFill>
                  <a:schemeClr val="tx1"/>
                </a:solidFill>
              </a:defRPr>
            </a:lvl1pPr>
            <a:lvl2pPr marL="342891" indent="0">
              <a:buNone/>
              <a:defRPr sz="1500">
                <a:solidFill>
                  <a:schemeClr val="tx1">
                    <a:tint val="75000"/>
                  </a:schemeClr>
                </a:solidFill>
              </a:defRPr>
            </a:lvl2pPr>
            <a:lvl3pPr marL="685783" indent="0">
              <a:buNone/>
              <a:defRPr sz="1351">
                <a:solidFill>
                  <a:schemeClr val="tx1">
                    <a:tint val="75000"/>
                  </a:schemeClr>
                </a:solidFill>
              </a:defRPr>
            </a:lvl3pPr>
            <a:lvl4pPr marL="1028674"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9" indent="0">
              <a:buNone/>
              <a:defRPr sz="1200">
                <a:solidFill>
                  <a:schemeClr val="tx1">
                    <a:tint val="75000"/>
                  </a:schemeClr>
                </a:solidFill>
              </a:defRPr>
            </a:lvl7pPr>
            <a:lvl8pPr marL="2400240" indent="0">
              <a:buNone/>
              <a:defRPr sz="1200">
                <a:solidFill>
                  <a:schemeClr val="tx1">
                    <a:tint val="75000"/>
                  </a:schemeClr>
                </a:solidFill>
              </a:defRPr>
            </a:lvl8pPr>
            <a:lvl9pPr marL="2743131" indent="0">
              <a:buNone/>
              <a:defRPr sz="1200">
                <a:solidFill>
                  <a:schemeClr val="tx1">
                    <a:tint val="75000"/>
                  </a:schemeClr>
                </a:solidFill>
              </a:defRPr>
            </a:lvl9pPr>
          </a:lstStyle>
          <a:p>
            <a:pPr lvl="0"/>
            <a:r>
              <a:rPr lang="en-US" dirty="0"/>
              <a:t>DESCRIPTIVE LINE OF COPY</a:t>
            </a:r>
          </a:p>
        </p:txBody>
      </p:sp>
      <p:sp>
        <p:nvSpPr>
          <p:cNvPr id="5" name="Footer Placeholder 4"/>
          <p:cNvSpPr>
            <a:spLocks noGrp="1"/>
          </p:cNvSpPr>
          <p:nvPr>
            <p:ph type="ftr" sz="quarter" idx="11"/>
          </p:nvPr>
        </p:nvSpPr>
        <p:spPr>
          <a:xfrm>
            <a:off x="4571999" y="6400804"/>
            <a:ext cx="5759116" cy="365125"/>
          </a:xfrm>
        </p:spPr>
        <p:txBody>
          <a:bodyP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12"/>
          </p:nvPr>
        </p:nvSpPr>
        <p:spPr>
          <a:xfrm>
            <a:off x="10331126" y="6400804"/>
            <a:ext cx="1022684" cy="365125"/>
          </a:xfrm>
        </p:spPr>
        <p:txBody>
          <a:bodyPr/>
          <a:lstStyle/>
          <a:p>
            <a:fld id="{EBBA2BBE-D6E6-4BE2-A029-E4C4FCB9ADED}" type="slidenum">
              <a:rPr lang="en-US" smtClean="0"/>
              <a:t>‹#›</a:t>
            </a:fld>
            <a:endParaRPr lang="en-US"/>
          </a:p>
        </p:txBody>
      </p:sp>
      <p:sp>
        <p:nvSpPr>
          <p:cNvPr id="7" name="Rectangle 6"/>
          <p:cNvSpPr/>
          <p:nvPr userDrawn="1"/>
        </p:nvSpPr>
        <p:spPr>
          <a:xfrm>
            <a:off x="0" y="0"/>
            <a:ext cx="12192000" cy="365760"/>
          </a:xfrm>
          <a:prstGeom prst="rect">
            <a:avLst/>
          </a:prstGeom>
          <a:gradFill flip="none" rotWithShape="1">
            <a:gsLst>
              <a:gs pos="25000">
                <a:schemeClr val="accent2"/>
              </a:gs>
              <a:gs pos="100000">
                <a:srgbClr val="39855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spTree>
    <p:extLst>
      <p:ext uri="{BB962C8B-B14F-4D97-AF65-F5344CB8AC3E}">
        <p14:creationId xmlns:p14="http://schemas.microsoft.com/office/powerpoint/2010/main" val="14728690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1007979"/>
          </a:xfrm>
        </p:spPr>
        <p:txBody>
          <a:bodyPr anchor="b" anchorCtr="0">
            <a:noAutofit/>
          </a:bodyPr>
          <a:lstStyle>
            <a:lvl1pPr>
              <a:defRPr sz="3200" b="1">
                <a:solidFill>
                  <a:schemeClr val="accent2"/>
                </a:solidFill>
              </a:defRPr>
            </a:lvl1pPr>
          </a:lstStyle>
          <a:p>
            <a:r>
              <a:rPr lang="en-US" dirty="0"/>
              <a:t>Header</a:t>
            </a:r>
          </a:p>
        </p:txBody>
      </p:sp>
      <p:sp>
        <p:nvSpPr>
          <p:cNvPr id="3" name="Content Placeholder 2"/>
          <p:cNvSpPr>
            <a:spLocks noGrp="1"/>
          </p:cNvSpPr>
          <p:nvPr>
            <p:ph idx="1"/>
          </p:nvPr>
        </p:nvSpPr>
        <p:spPr>
          <a:xfrm>
            <a:off x="1219200" y="1207008"/>
            <a:ext cx="10134600" cy="4800600"/>
          </a:xfrm>
        </p:spPr>
        <p:txBody>
          <a:bodyPr>
            <a:noAutofit/>
          </a:bodyPr>
          <a:lstStyle>
            <a:lvl1pPr>
              <a:lnSpc>
                <a:spcPts val="3000"/>
              </a:lnSpc>
              <a:defRPr sz="2400"/>
            </a:lvl1pPr>
            <a:lvl2pPr>
              <a:lnSpc>
                <a:spcPts val="3000"/>
              </a:lnSpc>
              <a:defRPr sz="2400"/>
            </a:lvl2pPr>
            <a:lvl3pPr>
              <a:lnSpc>
                <a:spcPts val="3000"/>
              </a:lnSpc>
              <a:defRPr sz="2400"/>
            </a:lvl3pPr>
            <a:lvl4pPr>
              <a:lnSpc>
                <a:spcPts val="3000"/>
              </a:lnSpc>
              <a:defRPr sz="2400"/>
            </a:lvl4pPr>
            <a:lvl5pPr>
              <a:lnSpc>
                <a:spcPts val="3000"/>
              </a:lnSpc>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Underwater Channel Characterization for Shallow water Multi-domain communications, J. Patel, M. Seto</a:t>
            </a:r>
          </a:p>
        </p:txBody>
      </p:sp>
      <p:sp>
        <p:nvSpPr>
          <p:cNvPr id="6" name="Slide Number Placeholder 5"/>
          <p:cNvSpPr>
            <a:spLocks noGrp="1"/>
          </p:cNvSpPr>
          <p:nvPr>
            <p:ph type="sldNum" sz="quarter" idx="12"/>
          </p:nvPr>
        </p:nvSpPr>
        <p:spPr/>
        <p:txBody>
          <a:bodyPr/>
          <a:lstStyle/>
          <a:p>
            <a:fld id="{EBBA2BBE-D6E6-4BE2-A029-E4C4FCB9ADED}" type="slidenum">
              <a:rPr lang="en-US" smtClean="0"/>
              <a:t>‹#›</a:t>
            </a:fld>
            <a:endParaRPr lang="en-US" dirty="0"/>
          </a:p>
        </p:txBody>
      </p:sp>
    </p:spTree>
    <p:extLst>
      <p:ext uri="{BB962C8B-B14F-4D97-AF65-F5344CB8AC3E}">
        <p14:creationId xmlns:p14="http://schemas.microsoft.com/office/powerpoint/2010/main" val="11530686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5"/>
            <a:ext cx="10134600" cy="954505"/>
          </a:xfrm>
        </p:spPr>
        <p:txBody>
          <a:bodyPr anchor="b">
            <a:noAutofit/>
          </a:bodyPr>
          <a:lstStyle>
            <a:lvl1pPr>
              <a:defRPr sz="3200" b="1">
                <a:solidFill>
                  <a:schemeClr val="accent2"/>
                </a:solidFill>
              </a:defRPr>
            </a:lvl1pPr>
          </a:lstStyle>
          <a:p>
            <a:r>
              <a:rPr lang="en-CA" dirty="0"/>
              <a:t>Header</a:t>
            </a:r>
            <a:endParaRPr lang="en-US" dirty="0"/>
          </a:p>
        </p:txBody>
      </p:sp>
      <p:sp>
        <p:nvSpPr>
          <p:cNvPr id="3" name="Picture Placeholder 2"/>
          <p:cNvSpPr>
            <a:spLocks noGrp="1"/>
          </p:cNvSpPr>
          <p:nvPr>
            <p:ph type="pic" idx="1"/>
          </p:nvPr>
        </p:nvSpPr>
        <p:spPr>
          <a:xfrm>
            <a:off x="8077200" y="1411711"/>
            <a:ext cx="4114800" cy="4531895"/>
          </a:xfrm>
          <a:solidFill>
            <a:schemeClr val="bg1">
              <a:lumMod val="95000"/>
            </a:schemeClr>
          </a:solidFill>
        </p:spPr>
        <p:txBody>
          <a:bodyPr anchor="ctr"/>
          <a:lstStyle>
            <a:lvl1pPr marL="0" indent="0" algn="ctr">
              <a:buNone/>
              <a:defRPr sz="2400"/>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772017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8077199" y="5"/>
            <a:ext cx="4114800" cy="3154363"/>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
        <p:nvSpPr>
          <p:cNvPr id="12" name="Picture Placeholder 10"/>
          <p:cNvSpPr>
            <a:spLocks noGrp="1"/>
          </p:cNvSpPr>
          <p:nvPr>
            <p:ph type="pic" sz="quarter" idx="17"/>
          </p:nvPr>
        </p:nvSpPr>
        <p:spPr>
          <a:xfrm>
            <a:off x="8077200" y="3154369"/>
            <a:ext cx="4114800" cy="3154363"/>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
        <p:nvSpPr>
          <p:cNvPr id="13" name="Title 1"/>
          <p:cNvSpPr>
            <a:spLocks noGrp="1"/>
          </p:cNvSpPr>
          <p:nvPr>
            <p:ph type="title" hasCustomPrompt="1"/>
          </p:nvPr>
        </p:nvSpPr>
        <p:spPr>
          <a:xfrm>
            <a:off x="1219200" y="5"/>
            <a:ext cx="10134600" cy="954505"/>
          </a:xfrm>
        </p:spPr>
        <p:txBody>
          <a:bodyPr anchor="b">
            <a:noAutofit/>
          </a:bodyPr>
          <a:lstStyle>
            <a:lvl1pPr>
              <a:defRPr sz="3200" b="1">
                <a:solidFill>
                  <a:schemeClr val="tx2"/>
                </a:solidFill>
              </a:defRPr>
            </a:lvl1pPr>
          </a:lstStyle>
          <a:p>
            <a:r>
              <a:rPr lang="en-CA" dirty="0"/>
              <a:t>Header</a:t>
            </a:r>
            <a:endParaRPr lang="en-US" dirty="0"/>
          </a:p>
        </p:txBody>
      </p:sp>
      <p:sp>
        <p:nvSpPr>
          <p:cNvPr id="1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36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11" name="Picture Placeholder 10"/>
          <p:cNvSpPr>
            <a:spLocks noGrp="1"/>
          </p:cNvSpPr>
          <p:nvPr>
            <p:ph type="pic" sz="quarter" idx="16"/>
          </p:nvPr>
        </p:nvSpPr>
        <p:spPr>
          <a:xfrm>
            <a:off x="8077199" y="5"/>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7"/>
          </p:nvPr>
        </p:nvSpPr>
        <p:spPr>
          <a:xfrm>
            <a:off x="8077200" y="3154369"/>
            <a:ext cx="4114800" cy="3154363"/>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3" name="Title 1"/>
          <p:cNvSpPr>
            <a:spLocks noGrp="1"/>
          </p:cNvSpPr>
          <p:nvPr>
            <p:ph type="title" hasCustomPrompt="1"/>
          </p:nvPr>
        </p:nvSpPr>
        <p:spPr>
          <a:xfrm>
            <a:off x="1219200" y="5"/>
            <a:ext cx="10134600" cy="954505"/>
          </a:xfrm>
        </p:spPr>
        <p:txBody>
          <a:bodyPr anchor="b">
            <a:noAutofit/>
          </a:bodyPr>
          <a:lstStyle>
            <a:lvl1pPr>
              <a:defRPr sz="3200" b="1">
                <a:solidFill>
                  <a:schemeClr val="accent2"/>
                </a:solidFill>
              </a:defRPr>
            </a:lvl1pPr>
          </a:lstStyle>
          <a:p>
            <a:r>
              <a:rPr lang="en-CA" dirty="0"/>
              <a:t>Header</a:t>
            </a:r>
            <a:endParaRPr lang="en-US" dirty="0"/>
          </a:p>
        </p:txBody>
      </p:sp>
      <p:sp>
        <p:nvSpPr>
          <p:cNvPr id="14" name="Text Placeholder 3"/>
          <p:cNvSpPr>
            <a:spLocks noGrp="1"/>
          </p:cNvSpPr>
          <p:nvPr>
            <p:ph type="body" sz="half" idx="2"/>
          </p:nvPr>
        </p:nvSpPr>
        <p:spPr>
          <a:xfrm>
            <a:off x="1219205" y="1411714"/>
            <a:ext cx="6272463" cy="4530129"/>
          </a:xfrm>
        </p:spPr>
        <p:txBody>
          <a:bodyPr>
            <a:noAutofit/>
          </a:bodyPr>
          <a:lstStyle>
            <a:lvl1pPr marL="257168" indent="-257168">
              <a:lnSpc>
                <a:spcPts val="2800"/>
              </a:lnSpc>
              <a:spcAft>
                <a:spcPts val="0"/>
              </a:spcAft>
              <a:buFont typeface="Arial" panose="020B0604020202020204" pitchFamily="34" charset="0"/>
              <a:buChar char="•"/>
              <a:defRPr sz="2400"/>
            </a:lvl1pPr>
            <a:lvl2pPr marL="600060" indent="-257168">
              <a:lnSpc>
                <a:spcPts val="2800"/>
              </a:lnSpc>
              <a:spcAft>
                <a:spcPts val="0"/>
              </a:spcAft>
              <a:buFont typeface="Courier New" panose="02070309020205020404" pitchFamily="49" charset="0"/>
              <a:buChar char="o"/>
              <a:defRPr sz="2400"/>
            </a:lvl2pPr>
            <a:lvl3pPr marL="942951" indent="-257168">
              <a:lnSpc>
                <a:spcPts val="2800"/>
              </a:lnSpc>
              <a:spcAft>
                <a:spcPts val="0"/>
              </a:spcAft>
              <a:buFont typeface="Arial" panose="020B0604020202020204" pitchFamily="34" charset="0"/>
              <a:buChar char="-"/>
              <a:defRPr sz="2400"/>
            </a:lvl3pPr>
            <a:lvl4pPr marL="1285843" indent="-257168">
              <a:lnSpc>
                <a:spcPts val="2800"/>
              </a:lnSpc>
              <a:spcAft>
                <a:spcPts val="0"/>
              </a:spcAft>
              <a:buFont typeface="Arial" panose="020B0604020202020204" pitchFamily="34" charset="0"/>
              <a:buChar char="•"/>
              <a:defRPr sz="2400"/>
            </a:lvl4pPr>
            <a:lvl5pPr marL="1628734" indent="-257168">
              <a:lnSpc>
                <a:spcPts val="2800"/>
              </a:lnSpc>
              <a:spcAft>
                <a:spcPts val="0"/>
              </a:spcAft>
              <a:buFont typeface="Arial" panose="020B0604020202020204" pitchFamily="34" charset="0"/>
              <a:buChar char="•"/>
              <a:defRPr sz="2400"/>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6064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646237" y="0"/>
            <a:ext cx="9707563" cy="711200"/>
          </a:xfrm>
        </p:spPr>
        <p:txBody>
          <a:bodyPr anchor="b" anchorCtr="0">
            <a:noAutofit/>
          </a:bodyPr>
          <a:lstStyle>
            <a:lvl1pPr marL="0" indent="0">
              <a:buFontTx/>
              <a:buNone/>
              <a:defRPr sz="2800" b="1" baseline="0">
                <a:solidFill>
                  <a:schemeClr val="accent2"/>
                </a:solidFill>
              </a:defRPr>
            </a:lvl1pPr>
          </a:lstStyle>
          <a:p>
            <a:pPr lvl="0"/>
            <a:r>
              <a:rPr lang="en-US" dirty="0"/>
              <a:t>HEADER</a:t>
            </a:r>
          </a:p>
        </p:txBody>
      </p:sp>
      <p:sp>
        <p:nvSpPr>
          <p:cNvPr id="9" name="Text Placeholder 9"/>
          <p:cNvSpPr>
            <a:spLocks noGrp="1"/>
          </p:cNvSpPr>
          <p:nvPr>
            <p:ph type="body" sz="quarter" idx="14" hasCustomPrompt="1"/>
          </p:nvPr>
        </p:nvSpPr>
        <p:spPr>
          <a:xfrm>
            <a:off x="1645747" y="807461"/>
            <a:ext cx="9708063"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1" name="Picture Placeholder 10"/>
          <p:cNvSpPr>
            <a:spLocks noGrp="1"/>
          </p:cNvSpPr>
          <p:nvPr>
            <p:ph type="pic" sz="quarter" idx="17"/>
          </p:nvPr>
        </p:nvSpPr>
        <p:spPr>
          <a:xfrm>
            <a:off x="4059936" y="1828800"/>
            <a:ext cx="4059936"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
        <p:nvSpPr>
          <p:cNvPr id="12" name="Picture Placeholder 10"/>
          <p:cNvSpPr>
            <a:spLocks noGrp="1"/>
          </p:cNvSpPr>
          <p:nvPr>
            <p:ph type="pic" sz="quarter" idx="18"/>
          </p:nvPr>
        </p:nvSpPr>
        <p:spPr>
          <a:xfrm>
            <a:off x="8119872" y="1828800"/>
            <a:ext cx="4072128" cy="4114800"/>
          </a:xfrm>
          <a:solidFill>
            <a:schemeClr val="bg1">
              <a:lumMod val="95000"/>
            </a:schemeClr>
          </a:solidFill>
        </p:spPr>
        <p:txBody>
          <a:bodyPr anchor="ctr" anchorCtr="0"/>
          <a:lstStyle>
            <a:lvl1pPr marL="0" indent="0" algn="ctr">
              <a:buFontTx/>
              <a:buNone/>
              <a:defRPr/>
            </a:lvl1pPr>
          </a:lstStyle>
          <a:p>
            <a:r>
              <a:rPr lang="en-US"/>
              <a:t>Drag picture to placeholder or click icon to add</a:t>
            </a:r>
            <a:endParaRPr lang="en-US" dirty="0"/>
          </a:p>
        </p:txBody>
      </p:sp>
    </p:spTree>
    <p:extLst>
      <p:ext uri="{BB962C8B-B14F-4D97-AF65-F5344CB8AC3E}">
        <p14:creationId xmlns:p14="http://schemas.microsoft.com/office/powerpoint/2010/main" val="2148381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5737" y="0"/>
            <a:ext cx="9708064" cy="711200"/>
          </a:xfrm>
        </p:spPr>
        <p:txBody>
          <a:bodyPr anchor="b">
            <a:noAutofit/>
          </a:bodyPr>
          <a:lstStyle>
            <a:lvl1pPr>
              <a:defRPr sz="2800" b="1">
                <a:solidFill>
                  <a:schemeClr val="accent2"/>
                </a:solidFill>
              </a:defRPr>
            </a:lvl1pPr>
          </a:lstStyle>
          <a:p>
            <a:pPr lvl="0"/>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12192000" cy="4114800"/>
          </a:xfrm>
          <a:solidFill>
            <a:schemeClr val="bg1">
              <a:lumMod val="95000"/>
            </a:schemeClr>
          </a:solidFill>
        </p:spPr>
        <p:txBody>
          <a:bodyPr anchor="ctr" anchorCtr="0"/>
          <a:lstStyle>
            <a:lvl1pPr marL="0" indent="0" algn="ctr">
              <a:buFontTx/>
              <a:buNone/>
              <a:defRPr/>
            </a:lvl1pPr>
          </a:lstStyle>
          <a:p>
            <a:r>
              <a:rPr lang="en-US" dirty="0"/>
              <a:t>Drag picture to placeholder or click icon to add</a:t>
            </a:r>
          </a:p>
        </p:txBody>
      </p:sp>
    </p:spTree>
    <p:extLst>
      <p:ext uri="{BB962C8B-B14F-4D97-AF65-F5344CB8AC3E}">
        <p14:creationId xmlns:p14="http://schemas.microsoft.com/office/powerpoint/2010/main" val="921300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12192000" cy="6309360"/>
          </a:xfrm>
          <a:solidFill>
            <a:schemeClr val="bg1">
              <a:lumMod val="95000"/>
            </a:schemeClr>
          </a:solidFill>
        </p:spPr>
        <p:txBody>
          <a:bodyPr anchor="ctr"/>
          <a:lstStyle>
            <a:lvl1pPr marL="0" indent="0" algn="ctr">
              <a:buNone/>
              <a:defRPr/>
            </a:lvl1pPr>
          </a:lstStyle>
          <a:p>
            <a:r>
              <a:rPr lang="en-US" dirty="0"/>
              <a:t>Drag picture to placeholder or click icon to add</a:t>
            </a:r>
          </a:p>
        </p:txBody>
      </p:sp>
      <p:sp>
        <p:nvSpPr>
          <p:cNvPr id="2" name="Title 1"/>
          <p:cNvSpPr>
            <a:spLocks noGrp="1"/>
          </p:cNvSpPr>
          <p:nvPr>
            <p:ph type="title" hasCustomPrompt="1"/>
          </p:nvPr>
        </p:nvSpPr>
        <p:spPr>
          <a:xfrm>
            <a:off x="1645737" y="0"/>
            <a:ext cx="9708064" cy="711200"/>
          </a:xfrm>
        </p:spPr>
        <p:txBody>
          <a:bodyPr anchor="b">
            <a:noAutofit/>
          </a:bodyPr>
          <a:lstStyle>
            <a:lvl1pPr>
              <a:defRPr sz="2800" b="1">
                <a:solidFill>
                  <a:schemeClr val="accent2"/>
                </a:solidFill>
              </a:defRPr>
            </a:lvl1pPr>
          </a:lstStyle>
          <a:p>
            <a:pPr lvl="0"/>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4316997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Underwater Channel Characterization for Shallow water Multi-domain communications, J. Patel, M. Seto</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29430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Text Placeholder 9"/>
          <p:cNvSpPr>
            <a:spLocks noGrp="1"/>
          </p:cNvSpPr>
          <p:nvPr>
            <p:ph type="body" sz="quarter" idx="13" hasCustomPrompt="1"/>
          </p:nvPr>
        </p:nvSpPr>
        <p:spPr>
          <a:xfrm>
            <a:off x="1646237" y="0"/>
            <a:ext cx="9707563" cy="711200"/>
          </a:xfrm>
        </p:spPr>
        <p:txBody>
          <a:bodyPr anchor="b" anchorCtr="0">
            <a:noAutofit/>
          </a:bodyPr>
          <a:lstStyle>
            <a:lvl1pPr marL="0" indent="0">
              <a:buFontTx/>
              <a:buNone/>
              <a:defRPr sz="2800" b="1" baseline="0">
                <a:solidFill>
                  <a:schemeClr val="tx2"/>
                </a:solidFill>
              </a:defRPr>
            </a:lvl1pPr>
          </a:lstStyle>
          <a:p>
            <a:pPr lvl="0"/>
            <a:r>
              <a:rPr lang="en-US" dirty="0"/>
              <a:t>HEADER</a:t>
            </a:r>
          </a:p>
        </p:txBody>
      </p:sp>
      <p:sp>
        <p:nvSpPr>
          <p:cNvPr id="9" name="Text Placeholder 9"/>
          <p:cNvSpPr>
            <a:spLocks noGrp="1"/>
          </p:cNvSpPr>
          <p:nvPr>
            <p:ph type="body" sz="quarter" idx="14" hasCustomPrompt="1"/>
          </p:nvPr>
        </p:nvSpPr>
        <p:spPr>
          <a:xfrm>
            <a:off x="1645747" y="807461"/>
            <a:ext cx="9708063" cy="806193"/>
          </a:xfrm>
        </p:spPr>
        <p:txBody>
          <a:bodyPr anchor="t" anchorCtr="0">
            <a:noAutofit/>
          </a:bodyPr>
          <a:lstStyle>
            <a:lvl1pPr marL="0" indent="0">
              <a:buFontTx/>
              <a:buNone/>
              <a:defRPr sz="2400" b="0" baseline="0">
                <a:solidFill>
                  <a:schemeClr val="tx1"/>
                </a:solidFill>
              </a:defRPr>
            </a:lvl1pPr>
          </a:lstStyle>
          <a:p>
            <a:pPr lvl="0"/>
            <a:r>
              <a:rPr lang="en-US" dirty="0"/>
              <a:t>DESCRIPTIVE LINE OF COPY</a:t>
            </a:r>
          </a:p>
        </p:txBody>
      </p:sp>
      <p:sp>
        <p:nvSpPr>
          <p:cNvPr id="10" name="Picture Placeholder 10"/>
          <p:cNvSpPr>
            <a:spLocks noGrp="1"/>
          </p:cNvSpPr>
          <p:nvPr>
            <p:ph type="pic" sz="quarter" idx="16"/>
          </p:nvPr>
        </p:nvSpPr>
        <p:spPr>
          <a:xfrm>
            <a:off x="0" y="1828800"/>
            <a:ext cx="4059936" cy="4114800"/>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
        <p:nvSpPr>
          <p:cNvPr id="11" name="Picture Placeholder 10"/>
          <p:cNvSpPr>
            <a:spLocks noGrp="1"/>
          </p:cNvSpPr>
          <p:nvPr>
            <p:ph type="pic" sz="quarter" idx="17"/>
          </p:nvPr>
        </p:nvSpPr>
        <p:spPr>
          <a:xfrm>
            <a:off x="4059936" y="1828800"/>
            <a:ext cx="4059936" cy="4114800"/>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
        <p:nvSpPr>
          <p:cNvPr id="12" name="Picture Placeholder 10"/>
          <p:cNvSpPr>
            <a:spLocks noGrp="1"/>
          </p:cNvSpPr>
          <p:nvPr>
            <p:ph type="pic" sz="quarter" idx="18"/>
          </p:nvPr>
        </p:nvSpPr>
        <p:spPr>
          <a:xfrm>
            <a:off x="8119872" y="1828800"/>
            <a:ext cx="4072128" cy="4114800"/>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Tree>
    <p:extLst>
      <p:ext uri="{BB962C8B-B14F-4D97-AF65-F5344CB8AC3E}">
        <p14:creationId xmlns:p14="http://schemas.microsoft.com/office/powerpoint/2010/main" val="36111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5737" y="0"/>
            <a:ext cx="9708064" cy="711200"/>
          </a:xfrm>
        </p:spPr>
        <p:txBody>
          <a:bodyPr anchor="b">
            <a:noAutofit/>
          </a:bodyPr>
          <a:lstStyle>
            <a:lvl1pPr>
              <a:defRPr sz="2800" b="1">
                <a:solidFill>
                  <a:schemeClr val="tx2"/>
                </a:solidFill>
              </a:defRPr>
            </a:lvl1pPr>
          </a:lstStyle>
          <a:p>
            <a:pPr lvl="0"/>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
        <p:nvSpPr>
          <p:cNvPr id="8" name="Picture Placeholder 10"/>
          <p:cNvSpPr>
            <a:spLocks noGrp="1"/>
          </p:cNvSpPr>
          <p:nvPr>
            <p:ph type="pic" sz="quarter" idx="16"/>
          </p:nvPr>
        </p:nvSpPr>
        <p:spPr>
          <a:xfrm>
            <a:off x="0" y="1828800"/>
            <a:ext cx="12192000" cy="4114800"/>
          </a:xfrm>
          <a:solidFill>
            <a:schemeClr val="bg1">
              <a:lumMod val="95000"/>
            </a:schemeClr>
          </a:solidFill>
        </p:spPr>
        <p:txBody>
          <a:bodyPr anchor="ctr" anchorCtr="0"/>
          <a:lstStyle>
            <a:lvl1pPr marL="0" indent="0" algn="ctr">
              <a:buFontTx/>
              <a:buNone/>
              <a:defRPr/>
            </a:lvl1pPr>
          </a:lstStyle>
          <a:p>
            <a:r>
              <a:rPr lang="en-US"/>
              <a:t>Click icon to add picture</a:t>
            </a:r>
            <a:endParaRPr lang="en-US" dirty="0"/>
          </a:p>
        </p:txBody>
      </p:sp>
    </p:spTree>
    <p:extLst>
      <p:ext uri="{BB962C8B-B14F-4D97-AF65-F5344CB8AC3E}">
        <p14:creationId xmlns:p14="http://schemas.microsoft.com/office/powerpoint/2010/main" val="1283094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Full Slide">
    <p:spTree>
      <p:nvGrpSpPr>
        <p:cNvPr id="1" name=""/>
        <p:cNvGrpSpPr/>
        <p:nvPr/>
      </p:nvGrpSpPr>
      <p:grpSpPr>
        <a:xfrm>
          <a:off x="0" y="0"/>
          <a:ext cx="0" cy="0"/>
          <a:chOff x="0" y="0"/>
          <a:chExt cx="0" cy="0"/>
        </a:xfrm>
      </p:grpSpPr>
      <p:sp>
        <p:nvSpPr>
          <p:cNvPr id="10" name="Picture Placeholder 8"/>
          <p:cNvSpPr>
            <a:spLocks noGrp="1"/>
          </p:cNvSpPr>
          <p:nvPr>
            <p:ph type="pic" sz="quarter" idx="13"/>
          </p:nvPr>
        </p:nvSpPr>
        <p:spPr>
          <a:xfrm>
            <a:off x="0" y="-1"/>
            <a:ext cx="12192000" cy="6309360"/>
          </a:xfrm>
          <a:solidFill>
            <a:schemeClr val="bg1">
              <a:lumMod val="95000"/>
            </a:schemeClr>
          </a:solidFill>
        </p:spPr>
        <p:txBody>
          <a:bodyPr anchor="ct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1645737" y="0"/>
            <a:ext cx="9708064" cy="711200"/>
          </a:xfrm>
        </p:spPr>
        <p:txBody>
          <a:bodyPr anchor="b">
            <a:noAutofit/>
          </a:bodyPr>
          <a:lstStyle>
            <a:lvl1pPr>
              <a:defRPr sz="2800" b="1">
                <a:solidFill>
                  <a:schemeClr val="tx2"/>
                </a:solidFill>
              </a:defRPr>
            </a:lvl1pPr>
          </a:lstStyle>
          <a:p>
            <a:pPr lvl="0"/>
            <a:r>
              <a:rPr lang="en-US" dirty="0"/>
              <a:t>HEADER</a:t>
            </a:r>
          </a:p>
        </p:txBody>
      </p:sp>
      <p:sp>
        <p:nvSpPr>
          <p:cNvPr id="4" name="Text Placeholder 3"/>
          <p:cNvSpPr>
            <a:spLocks noGrp="1"/>
          </p:cNvSpPr>
          <p:nvPr>
            <p:ph type="body" sz="half" idx="2" hasCustomPrompt="1"/>
          </p:nvPr>
        </p:nvSpPr>
        <p:spPr>
          <a:xfrm>
            <a:off x="1645736" y="807461"/>
            <a:ext cx="9708064" cy="806193"/>
          </a:xfrm>
        </p:spPr>
        <p:txBody>
          <a:bodyPr>
            <a:noAutofit/>
          </a:bodyPr>
          <a:lstStyle>
            <a:lvl1pPr marL="0" indent="0">
              <a:buNone/>
              <a:defRPr sz="2400">
                <a:solidFill>
                  <a:schemeClr val="tx1"/>
                </a:solidFill>
              </a:defRPr>
            </a:lvl1pPr>
            <a:lvl2pPr marL="342891" indent="0">
              <a:buNone/>
              <a:defRPr sz="1051"/>
            </a:lvl2pPr>
            <a:lvl3pPr marL="685783" indent="0">
              <a:buNone/>
              <a:defRPr sz="900"/>
            </a:lvl3pPr>
            <a:lvl4pPr marL="1028674" indent="0">
              <a:buNone/>
              <a:defRPr sz="751"/>
            </a:lvl4pPr>
            <a:lvl5pPr marL="1371566" indent="0">
              <a:buNone/>
              <a:defRPr sz="751"/>
            </a:lvl5pPr>
            <a:lvl6pPr marL="1714457" indent="0">
              <a:buNone/>
              <a:defRPr sz="751"/>
            </a:lvl6pPr>
            <a:lvl7pPr marL="2057349" indent="0">
              <a:buNone/>
              <a:defRPr sz="751"/>
            </a:lvl7pPr>
            <a:lvl8pPr marL="2400240" indent="0">
              <a:buNone/>
              <a:defRPr sz="751"/>
            </a:lvl8pPr>
            <a:lvl9pPr marL="2743131" indent="0">
              <a:buNone/>
              <a:defRPr sz="751"/>
            </a:lvl9pPr>
          </a:lstStyle>
          <a:p>
            <a:pPr lvl="0"/>
            <a:r>
              <a:rPr lang="en-US" dirty="0"/>
              <a:t>DESCRIPTIVE LINE OF TEXT</a:t>
            </a:r>
          </a:p>
        </p:txBody>
      </p:sp>
      <p:sp>
        <p:nvSpPr>
          <p:cNvPr id="6" name="Footer Placeholder 5"/>
          <p:cNvSpPr>
            <a:spLocks noGrp="1"/>
          </p:cNvSpPr>
          <p:nvPr>
            <p:ph type="ftr" sz="quarter" idx="11"/>
          </p:nvPr>
        </p:nvSpPr>
        <p:spPr/>
        <p:txBody>
          <a:bodyPr/>
          <a:lstStyle/>
          <a:p>
            <a:r>
              <a:rPr lang="en-US"/>
              <a:t>Underwater Channel Characterization for Shallow water Multi-domain communications, J. Patel, M. Seto</a:t>
            </a:r>
          </a:p>
        </p:txBody>
      </p:sp>
      <p:sp>
        <p:nvSpPr>
          <p:cNvPr id="7" name="Slide Number Placeholder 6"/>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627064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Underwater Channel Characterization for Shallow water Multi-domain communications, J. Patel, M. Seto</a:t>
            </a:r>
          </a:p>
        </p:txBody>
      </p:sp>
      <p:sp>
        <p:nvSpPr>
          <p:cNvPr id="4" name="Slide Number Placeholder 3"/>
          <p:cNvSpPr>
            <a:spLocks noGrp="1"/>
          </p:cNvSpPr>
          <p:nvPr>
            <p:ph type="sldNum" sz="quarter" idx="12"/>
          </p:nvPr>
        </p:nvSpPr>
        <p:spPr/>
        <p:txBody>
          <a:bodyPr/>
          <a:lstStyle/>
          <a:p>
            <a:fld id="{EBBA2BBE-D6E6-4BE2-A029-E4C4FCB9ADED}" type="slidenum">
              <a:rPr lang="en-US" smtClean="0"/>
              <a:t>‹#›</a:t>
            </a:fld>
            <a:endParaRPr lang="en-US"/>
          </a:p>
        </p:txBody>
      </p:sp>
    </p:spTree>
    <p:extLst>
      <p:ext uri="{BB962C8B-B14F-4D97-AF65-F5344CB8AC3E}">
        <p14:creationId xmlns:p14="http://schemas.microsoft.com/office/powerpoint/2010/main" val="1011244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365761"/>
            <a:ext cx="10134600"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219200" y="1825625"/>
            <a:ext cx="10134600" cy="435133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72007" y="6355087"/>
            <a:ext cx="5754815" cy="502919"/>
          </a:xfrm>
          <a:prstGeom prst="rect">
            <a:avLst/>
          </a:prstGeom>
        </p:spPr>
        <p:txBody>
          <a:bodyPr vert="horz" lIns="0" tIns="0" rIns="0" bIns="0" rtlCol="0" anchor="ct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4"/>
          </p:nvPr>
        </p:nvSpPr>
        <p:spPr>
          <a:xfrm>
            <a:off x="10331126" y="6355087"/>
            <a:ext cx="1022684" cy="502919"/>
          </a:xfrm>
          <a:prstGeom prst="rect">
            <a:avLst/>
          </a:prstGeom>
        </p:spPr>
        <p:txBody>
          <a:bodyPr vert="horz" lIns="0" tIns="0" rIns="0" bIns="0" rtlCol="0" anchor="ctr"/>
          <a:lstStyle>
            <a:lvl1pPr algn="r">
              <a:defRPr sz="1051">
                <a:solidFill>
                  <a:schemeClr val="tx1">
                    <a:tint val="75000"/>
                  </a:schemeClr>
                </a:solidFill>
              </a:defRPr>
            </a:lvl1pPr>
          </a:lstStyle>
          <a:p>
            <a:fld id="{EBBA2BBE-D6E6-4BE2-A029-E4C4FCB9ADED}" type="slidenum">
              <a:rPr lang="en-US" smtClean="0"/>
              <a:pPr/>
              <a:t>‹#›</a:t>
            </a:fld>
            <a:endParaRPr lang="en-US" dirty="0"/>
          </a:p>
        </p:txBody>
      </p:sp>
      <p:sp>
        <p:nvSpPr>
          <p:cNvPr id="33" name="Rectangle 32"/>
          <p:cNvSpPr/>
          <p:nvPr userDrawn="1"/>
        </p:nvSpPr>
        <p:spPr>
          <a:xfrm>
            <a:off x="0" y="6309360"/>
            <a:ext cx="12192000" cy="4572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grpSp>
        <p:nvGrpSpPr>
          <p:cNvPr id="153" name="Group 35"/>
          <p:cNvGrpSpPr>
            <a:grpSpLocks noChangeAspect="1"/>
          </p:cNvGrpSpPr>
          <p:nvPr userDrawn="1"/>
        </p:nvGrpSpPr>
        <p:grpSpPr bwMode="auto">
          <a:xfrm>
            <a:off x="1219200" y="6468227"/>
            <a:ext cx="1118070" cy="273467"/>
            <a:chOff x="654" y="3135"/>
            <a:chExt cx="1386" cy="339"/>
          </a:xfrm>
        </p:grpSpPr>
        <p:sp>
          <p:nvSpPr>
            <p:cNvPr id="154"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241771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Lst>
  <p:hf hdr="0" dt="0"/>
  <p:txStyles>
    <p:titleStyle>
      <a:lvl1pPr algn="l" defTabSz="685783"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46" indent="-171446" algn="l" defTabSz="685783" rtl="0" eaLnBrk="1" latinLnBrk="0" hangingPunct="1">
        <a:lnSpc>
          <a:spcPts val="2800"/>
        </a:lnSpc>
        <a:spcBef>
          <a:spcPts val="751"/>
        </a:spcBef>
        <a:buFont typeface="Arial" panose="020B0604020202020204" pitchFamily="34" charset="0"/>
        <a:buChar char="•"/>
        <a:defRPr sz="2400" kern="1200">
          <a:solidFill>
            <a:schemeClr val="tx1"/>
          </a:solidFill>
          <a:latin typeface="+mn-lt"/>
          <a:ea typeface="+mn-ea"/>
          <a:cs typeface="+mn-cs"/>
        </a:defRPr>
      </a:lvl1pPr>
      <a:lvl2pPr marL="514338" indent="-171446" algn="l" defTabSz="685783" rtl="0" eaLnBrk="1" latinLnBrk="0" hangingPunct="1">
        <a:lnSpc>
          <a:spcPts val="28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2pPr>
      <a:lvl3pPr marL="857229" indent="-171446" algn="l" defTabSz="685783" rtl="0" eaLnBrk="1" latinLnBrk="0" hangingPunct="1">
        <a:lnSpc>
          <a:spcPts val="28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3pPr>
      <a:lvl4pPr marL="1200121" indent="-171446" algn="l" defTabSz="685783" rtl="0" eaLnBrk="1" latinLnBrk="0" hangingPunct="1">
        <a:lnSpc>
          <a:spcPts val="28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4pPr>
      <a:lvl5pPr marL="1543012" indent="-171446" algn="l" defTabSz="685783" rtl="0" eaLnBrk="1" latinLnBrk="0" hangingPunct="1">
        <a:lnSpc>
          <a:spcPts val="28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88" userDrawn="1">
          <p15:clr>
            <a:srgbClr val="F26B43"/>
          </p15:clr>
        </p15:guide>
        <p15:guide id="2" pos="768" userDrawn="1">
          <p15:clr>
            <a:srgbClr val="F26B43"/>
          </p15:clr>
        </p15:guide>
        <p15:guide id="3" pos="71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365761"/>
            <a:ext cx="1013460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1219200" y="1825625"/>
            <a:ext cx="10134600" cy="435133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7" y="6400807"/>
            <a:ext cx="5754815" cy="365125"/>
          </a:xfrm>
          <a:prstGeom prst="rect">
            <a:avLst/>
          </a:prstGeom>
        </p:spPr>
        <p:txBody>
          <a:bodyPr vert="horz" lIns="0" tIns="0" rIns="0" bIns="0" rtlCol="0" anchor="ct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4"/>
          </p:nvPr>
        </p:nvSpPr>
        <p:spPr>
          <a:xfrm>
            <a:off x="10331126" y="6400800"/>
            <a:ext cx="1022684" cy="365760"/>
          </a:xfrm>
          <a:prstGeom prst="rect">
            <a:avLst/>
          </a:prstGeom>
        </p:spPr>
        <p:txBody>
          <a:bodyPr vert="horz" lIns="0" tIns="0" rIns="0" bIns="0" rtlCol="0" anchor="ctr"/>
          <a:lstStyle>
            <a:lvl1pPr algn="r">
              <a:defRPr sz="1051">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12192000" cy="45720"/>
          </a:xfrm>
          <a:prstGeom prst="rect">
            <a:avLst/>
          </a:prstGeom>
          <a:gradFill flip="none" rotWithShape="1">
            <a:gsLst>
              <a:gs pos="25000">
                <a:schemeClr val="bg2"/>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grpSp>
        <p:nvGrpSpPr>
          <p:cNvPr id="33" name="Group 35"/>
          <p:cNvGrpSpPr>
            <a:grpSpLocks noChangeAspect="1"/>
          </p:cNvGrpSpPr>
          <p:nvPr userDrawn="1"/>
        </p:nvGrpSpPr>
        <p:grpSpPr bwMode="auto">
          <a:xfrm>
            <a:off x="1219200" y="6468227"/>
            <a:ext cx="1118070" cy="273467"/>
            <a:chOff x="654" y="3135"/>
            <a:chExt cx="1386" cy="339"/>
          </a:xfrm>
        </p:grpSpPr>
        <p:sp>
          <p:nvSpPr>
            <p:cNvPr id="34"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10232766"/>
      </p:ext>
    </p:extLst>
  </p:cSld>
  <p:clrMap bg1="lt1" tx1="dk1" bg2="lt2" tx2="dk2" accent1="accent1" accent2="accent2" accent3="accent3" accent4="accent4" accent5="accent5" accent6="accent6" hlink="hlink" folHlink="folHlink"/>
  <p:sldLayoutIdLst>
    <p:sldLayoutId id="2147483764"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dt="0"/>
  <p:txStyles>
    <p:titleStyle>
      <a:lvl1pPr algn="l" defTabSz="685783"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46" indent="-171446" algn="l" defTabSz="685783" rtl="0" eaLnBrk="1" latinLnBrk="0" hangingPunct="1">
        <a:lnSpc>
          <a:spcPts val="2800"/>
        </a:lnSpc>
        <a:spcBef>
          <a:spcPts val="751"/>
        </a:spcBef>
        <a:buFont typeface="Arial" panose="020B0604020202020204" pitchFamily="34" charset="0"/>
        <a:buChar char="•"/>
        <a:defRPr sz="2400" kern="1200">
          <a:solidFill>
            <a:schemeClr val="tx1"/>
          </a:solidFill>
          <a:latin typeface="+mn-lt"/>
          <a:ea typeface="+mn-ea"/>
          <a:cs typeface="+mn-cs"/>
        </a:defRPr>
      </a:lvl1pPr>
      <a:lvl2pPr marL="514338" indent="-171446" algn="l" defTabSz="685783" rtl="0" eaLnBrk="1" latinLnBrk="0" hangingPunct="1">
        <a:lnSpc>
          <a:spcPts val="2800"/>
        </a:lnSpc>
        <a:spcBef>
          <a:spcPts val="375"/>
        </a:spcBef>
        <a:buClr>
          <a:schemeClr val="accent1"/>
        </a:buClr>
        <a:buFont typeface="Arial" panose="020B0604020202020204" pitchFamily="34" charset="0"/>
        <a:buChar char="•"/>
        <a:defRPr sz="2400" kern="1200">
          <a:solidFill>
            <a:schemeClr val="tx1"/>
          </a:solidFill>
          <a:latin typeface="+mn-lt"/>
          <a:ea typeface="+mn-ea"/>
          <a:cs typeface="+mn-cs"/>
        </a:defRPr>
      </a:lvl2pPr>
      <a:lvl3pPr marL="857229" indent="-171446" algn="l" defTabSz="685783" rtl="0" eaLnBrk="1" latinLnBrk="0" hangingPunct="1">
        <a:lnSpc>
          <a:spcPts val="2800"/>
        </a:lnSpc>
        <a:spcBef>
          <a:spcPts val="375"/>
        </a:spcBef>
        <a:buClr>
          <a:schemeClr val="accent1"/>
        </a:buClr>
        <a:buFont typeface="Arial" panose="020B0604020202020204" pitchFamily="34" charset="0"/>
        <a:buChar char="•"/>
        <a:defRPr sz="2400" kern="1200">
          <a:solidFill>
            <a:schemeClr val="tx1"/>
          </a:solidFill>
          <a:latin typeface="+mn-lt"/>
          <a:ea typeface="+mn-ea"/>
          <a:cs typeface="+mn-cs"/>
        </a:defRPr>
      </a:lvl3pPr>
      <a:lvl4pPr marL="1200121" indent="-171446" algn="l" defTabSz="685783" rtl="0" eaLnBrk="1" latinLnBrk="0" hangingPunct="1">
        <a:lnSpc>
          <a:spcPts val="2800"/>
        </a:lnSpc>
        <a:spcBef>
          <a:spcPts val="375"/>
        </a:spcBef>
        <a:buClr>
          <a:schemeClr val="accent1"/>
        </a:buClr>
        <a:buFont typeface="Arial" panose="020B0604020202020204" pitchFamily="34" charset="0"/>
        <a:buChar char="•"/>
        <a:defRPr sz="2400" kern="1200">
          <a:solidFill>
            <a:schemeClr val="tx1"/>
          </a:solidFill>
          <a:latin typeface="+mn-lt"/>
          <a:ea typeface="+mn-ea"/>
          <a:cs typeface="+mn-cs"/>
        </a:defRPr>
      </a:lvl4pPr>
      <a:lvl5pPr marL="1543012" indent="-171446" algn="l" defTabSz="685783" rtl="0" eaLnBrk="1" latinLnBrk="0" hangingPunct="1">
        <a:lnSpc>
          <a:spcPts val="2800"/>
        </a:lnSpc>
        <a:spcBef>
          <a:spcPts val="375"/>
        </a:spcBef>
        <a:buClr>
          <a:schemeClr val="accent1"/>
        </a:buClr>
        <a:buFont typeface="Arial" panose="020B0604020202020204" pitchFamily="34" charset="0"/>
        <a:buChar char="•"/>
        <a:defRPr sz="24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365761"/>
            <a:ext cx="1013460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1219200" y="1825625"/>
            <a:ext cx="10134600" cy="435133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7" y="6400807"/>
            <a:ext cx="5754815" cy="365125"/>
          </a:xfrm>
          <a:prstGeom prst="rect">
            <a:avLst/>
          </a:prstGeom>
        </p:spPr>
        <p:txBody>
          <a:bodyPr vert="horz" lIns="0" tIns="0" rIns="0" bIns="0" rtlCol="0" anchor="ct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4"/>
          </p:nvPr>
        </p:nvSpPr>
        <p:spPr>
          <a:xfrm>
            <a:off x="10331126" y="6400800"/>
            <a:ext cx="1022684" cy="365760"/>
          </a:xfrm>
          <a:prstGeom prst="rect">
            <a:avLst/>
          </a:prstGeom>
        </p:spPr>
        <p:txBody>
          <a:bodyPr vert="horz" lIns="0" tIns="0" rIns="0" bIns="0" rtlCol="0" anchor="ctr"/>
          <a:lstStyle>
            <a:lvl1pPr algn="r">
              <a:defRPr sz="1051">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12192000" cy="45720"/>
          </a:xfrm>
          <a:prstGeom prst="rect">
            <a:avLst/>
          </a:prstGeom>
          <a:gradFill flip="none" rotWithShape="1">
            <a:gsLst>
              <a:gs pos="25000">
                <a:schemeClr val="accent4"/>
              </a:gs>
              <a:gs pos="100000">
                <a:srgbClr val="6F006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grpSp>
        <p:nvGrpSpPr>
          <p:cNvPr id="33" name="Group 35"/>
          <p:cNvGrpSpPr>
            <a:grpSpLocks noChangeAspect="1"/>
          </p:cNvGrpSpPr>
          <p:nvPr userDrawn="1"/>
        </p:nvGrpSpPr>
        <p:grpSpPr bwMode="auto">
          <a:xfrm>
            <a:off x="1219200" y="6468227"/>
            <a:ext cx="1118070" cy="273467"/>
            <a:chOff x="654" y="3135"/>
            <a:chExt cx="1386" cy="339"/>
          </a:xfrm>
        </p:grpSpPr>
        <p:sp>
          <p:nvSpPr>
            <p:cNvPr id="34"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9895712"/>
      </p:ext>
    </p:extLst>
  </p:cSld>
  <p:clrMap bg1="lt1" tx1="dk1" bg2="lt2" tx2="dk2" accent1="accent1" accent2="accent2" accent3="accent3" accent4="accent4" accent5="accent5" accent6="accent6" hlink="hlink" folHlink="folHlink"/>
  <p:sldLayoutIdLst>
    <p:sldLayoutId id="2147483749"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Lst>
  <p:hf hdr="0" dt="0"/>
  <p:txStyles>
    <p:titleStyle>
      <a:lvl1pPr algn="l" defTabSz="685783"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46" indent="-171446" algn="l" defTabSz="685783" rtl="0" eaLnBrk="1" latinLnBrk="0" hangingPunct="1">
        <a:lnSpc>
          <a:spcPts val="2800"/>
        </a:lnSpc>
        <a:spcBef>
          <a:spcPts val="751"/>
        </a:spcBef>
        <a:buFont typeface="Arial" panose="020B0604020202020204" pitchFamily="34" charset="0"/>
        <a:buChar char="•"/>
        <a:defRPr sz="2400" kern="1200">
          <a:solidFill>
            <a:schemeClr val="tx1"/>
          </a:solidFill>
          <a:latin typeface="+mn-lt"/>
          <a:ea typeface="+mn-ea"/>
          <a:cs typeface="+mn-cs"/>
        </a:defRPr>
      </a:lvl1pPr>
      <a:lvl2pPr marL="514338" indent="-171446" algn="l" defTabSz="685783" rtl="0" eaLnBrk="1" latinLnBrk="0" hangingPunct="1">
        <a:lnSpc>
          <a:spcPts val="2800"/>
        </a:lnSpc>
        <a:spcBef>
          <a:spcPts val="375"/>
        </a:spcBef>
        <a:buClr>
          <a:schemeClr val="accent4"/>
        </a:buClr>
        <a:buFont typeface="Arial" panose="020B0604020202020204" pitchFamily="34" charset="0"/>
        <a:buChar char="•"/>
        <a:defRPr sz="2400" kern="1200">
          <a:solidFill>
            <a:schemeClr val="tx1"/>
          </a:solidFill>
          <a:latin typeface="+mn-lt"/>
          <a:ea typeface="+mn-ea"/>
          <a:cs typeface="+mn-cs"/>
        </a:defRPr>
      </a:lvl2pPr>
      <a:lvl3pPr marL="857229" indent="-171446" algn="l" defTabSz="685783" rtl="0" eaLnBrk="1" latinLnBrk="0" hangingPunct="1">
        <a:lnSpc>
          <a:spcPts val="2800"/>
        </a:lnSpc>
        <a:spcBef>
          <a:spcPts val="375"/>
        </a:spcBef>
        <a:buClr>
          <a:schemeClr val="accent4"/>
        </a:buClr>
        <a:buFont typeface="Arial" panose="020B0604020202020204" pitchFamily="34" charset="0"/>
        <a:buChar char="•"/>
        <a:defRPr sz="2400" kern="1200">
          <a:solidFill>
            <a:schemeClr val="tx1"/>
          </a:solidFill>
          <a:latin typeface="+mn-lt"/>
          <a:ea typeface="+mn-ea"/>
          <a:cs typeface="+mn-cs"/>
        </a:defRPr>
      </a:lvl3pPr>
      <a:lvl4pPr marL="1200121" indent="-171446" algn="l" defTabSz="685783" rtl="0" eaLnBrk="1" latinLnBrk="0" hangingPunct="1">
        <a:lnSpc>
          <a:spcPts val="2800"/>
        </a:lnSpc>
        <a:spcBef>
          <a:spcPts val="375"/>
        </a:spcBef>
        <a:buClr>
          <a:schemeClr val="accent4"/>
        </a:buClr>
        <a:buFont typeface="Arial" panose="020B0604020202020204" pitchFamily="34" charset="0"/>
        <a:buChar char="•"/>
        <a:defRPr sz="2400" kern="1200">
          <a:solidFill>
            <a:schemeClr val="tx1"/>
          </a:solidFill>
          <a:latin typeface="+mn-lt"/>
          <a:ea typeface="+mn-ea"/>
          <a:cs typeface="+mn-cs"/>
        </a:defRPr>
      </a:lvl4pPr>
      <a:lvl5pPr marL="1543012" indent="-171446" algn="l" defTabSz="685783" rtl="0" eaLnBrk="1" latinLnBrk="0" hangingPunct="1">
        <a:lnSpc>
          <a:spcPts val="2800"/>
        </a:lnSpc>
        <a:spcBef>
          <a:spcPts val="375"/>
        </a:spcBef>
        <a:buClr>
          <a:schemeClr val="accent4"/>
        </a:buClr>
        <a:buFont typeface="Arial" panose="020B0604020202020204" pitchFamily="34" charset="0"/>
        <a:buChar char="•"/>
        <a:defRPr sz="24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365761"/>
            <a:ext cx="1013460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1219200" y="1825625"/>
            <a:ext cx="10134600" cy="435133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7" y="6400807"/>
            <a:ext cx="5754815" cy="365125"/>
          </a:xfrm>
          <a:prstGeom prst="rect">
            <a:avLst/>
          </a:prstGeom>
        </p:spPr>
        <p:txBody>
          <a:bodyPr vert="horz" lIns="0" tIns="0" rIns="0" bIns="0" rtlCol="0" anchor="ct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4"/>
          </p:nvPr>
        </p:nvSpPr>
        <p:spPr>
          <a:xfrm>
            <a:off x="10331126" y="6400800"/>
            <a:ext cx="1022684" cy="365760"/>
          </a:xfrm>
          <a:prstGeom prst="rect">
            <a:avLst/>
          </a:prstGeom>
        </p:spPr>
        <p:txBody>
          <a:bodyPr vert="horz" lIns="0" tIns="0" rIns="0" bIns="0" rtlCol="0" anchor="ctr"/>
          <a:lstStyle>
            <a:lvl1pPr algn="r">
              <a:defRPr sz="1051">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12192000" cy="45720"/>
          </a:xfrm>
          <a:prstGeom prst="rect">
            <a:avLst/>
          </a:prstGeom>
          <a:gradFill flip="none" rotWithShape="1">
            <a:gsLst>
              <a:gs pos="25000">
                <a:schemeClr val="accent6"/>
              </a:gs>
              <a:gs pos="100000">
                <a:srgbClr val="009DE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grpSp>
        <p:nvGrpSpPr>
          <p:cNvPr id="33" name="Group 35"/>
          <p:cNvGrpSpPr>
            <a:grpSpLocks noChangeAspect="1"/>
          </p:cNvGrpSpPr>
          <p:nvPr userDrawn="1"/>
        </p:nvGrpSpPr>
        <p:grpSpPr bwMode="auto">
          <a:xfrm>
            <a:off x="1219200" y="6468227"/>
            <a:ext cx="1118070" cy="273467"/>
            <a:chOff x="654" y="3135"/>
            <a:chExt cx="1386" cy="339"/>
          </a:xfrm>
        </p:grpSpPr>
        <p:sp>
          <p:nvSpPr>
            <p:cNvPr id="34"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4384976"/>
      </p:ext>
    </p:extLst>
  </p:cSld>
  <p:clrMap bg1="lt1" tx1="dk1" bg2="lt2" tx2="dk2" accent1="accent1" accent2="accent2" accent3="accent3" accent4="accent4" accent5="accent5" accent6="accent6" hlink="hlink" folHlink="folHlink"/>
  <p:sldLayoutIdLst>
    <p:sldLayoutId id="2147483750"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Lst>
  <p:hf hdr="0" dt="0"/>
  <p:txStyles>
    <p:titleStyle>
      <a:lvl1pPr algn="l" defTabSz="685783"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46" indent="-171446" algn="l" defTabSz="685783" rtl="0" eaLnBrk="1" latinLnBrk="0" hangingPunct="1">
        <a:lnSpc>
          <a:spcPts val="2800"/>
        </a:lnSpc>
        <a:spcBef>
          <a:spcPts val="751"/>
        </a:spcBef>
        <a:buFont typeface="Arial" panose="020B0604020202020204" pitchFamily="34" charset="0"/>
        <a:buChar char="•"/>
        <a:defRPr sz="2400" kern="1200">
          <a:solidFill>
            <a:schemeClr val="tx1"/>
          </a:solidFill>
          <a:latin typeface="+mn-lt"/>
          <a:ea typeface="+mn-ea"/>
          <a:cs typeface="+mn-cs"/>
        </a:defRPr>
      </a:lvl1pPr>
      <a:lvl2pPr marL="514338" indent="-171446" algn="l" defTabSz="685783" rtl="0" eaLnBrk="1" latinLnBrk="0" hangingPunct="1">
        <a:lnSpc>
          <a:spcPts val="2800"/>
        </a:lnSpc>
        <a:spcBef>
          <a:spcPts val="375"/>
        </a:spcBef>
        <a:buClr>
          <a:srgbClr val="009DE9"/>
        </a:buClr>
        <a:buFont typeface="Arial" panose="020B0604020202020204" pitchFamily="34" charset="0"/>
        <a:buChar char="•"/>
        <a:defRPr sz="2400" kern="1200">
          <a:solidFill>
            <a:schemeClr val="tx1"/>
          </a:solidFill>
          <a:latin typeface="+mn-lt"/>
          <a:ea typeface="+mn-ea"/>
          <a:cs typeface="+mn-cs"/>
        </a:defRPr>
      </a:lvl2pPr>
      <a:lvl3pPr marL="857229" indent="-171446" algn="l" defTabSz="685783" rtl="0" eaLnBrk="1" latinLnBrk="0" hangingPunct="1">
        <a:lnSpc>
          <a:spcPts val="2800"/>
        </a:lnSpc>
        <a:spcBef>
          <a:spcPts val="375"/>
        </a:spcBef>
        <a:buClr>
          <a:srgbClr val="009DE9"/>
        </a:buClr>
        <a:buFont typeface="Arial" panose="020B0604020202020204" pitchFamily="34" charset="0"/>
        <a:buChar char="•"/>
        <a:defRPr sz="2400" kern="1200">
          <a:solidFill>
            <a:schemeClr val="tx1"/>
          </a:solidFill>
          <a:latin typeface="+mn-lt"/>
          <a:ea typeface="+mn-ea"/>
          <a:cs typeface="+mn-cs"/>
        </a:defRPr>
      </a:lvl3pPr>
      <a:lvl4pPr marL="1200121" indent="-171446" algn="l" defTabSz="685783" rtl="0" eaLnBrk="1" latinLnBrk="0" hangingPunct="1">
        <a:lnSpc>
          <a:spcPts val="2800"/>
        </a:lnSpc>
        <a:spcBef>
          <a:spcPts val="375"/>
        </a:spcBef>
        <a:buClr>
          <a:srgbClr val="009DE9"/>
        </a:buClr>
        <a:buFont typeface="Arial" panose="020B0604020202020204" pitchFamily="34" charset="0"/>
        <a:buChar char="•"/>
        <a:defRPr sz="2400" kern="1200">
          <a:solidFill>
            <a:schemeClr val="tx1"/>
          </a:solidFill>
          <a:latin typeface="+mn-lt"/>
          <a:ea typeface="+mn-ea"/>
          <a:cs typeface="+mn-cs"/>
        </a:defRPr>
      </a:lvl4pPr>
      <a:lvl5pPr marL="1543012" indent="-171446" algn="l" defTabSz="685783" rtl="0" eaLnBrk="1" latinLnBrk="0" hangingPunct="1">
        <a:lnSpc>
          <a:spcPts val="2800"/>
        </a:lnSpc>
        <a:spcBef>
          <a:spcPts val="375"/>
        </a:spcBef>
        <a:buClr>
          <a:srgbClr val="009DE9"/>
        </a:buClr>
        <a:buFont typeface="Arial" panose="020B0604020202020204" pitchFamily="34" charset="0"/>
        <a:buChar char="•"/>
        <a:defRPr sz="24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365761"/>
            <a:ext cx="1013460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1219200" y="1825625"/>
            <a:ext cx="10134600" cy="435133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7" y="6400807"/>
            <a:ext cx="5754815" cy="365125"/>
          </a:xfrm>
          <a:prstGeom prst="rect">
            <a:avLst/>
          </a:prstGeom>
        </p:spPr>
        <p:txBody>
          <a:bodyPr vert="horz" lIns="0" tIns="0" rIns="0" bIns="0" rtlCol="0" anchor="ct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4"/>
          </p:nvPr>
        </p:nvSpPr>
        <p:spPr>
          <a:xfrm>
            <a:off x="10331126" y="6400800"/>
            <a:ext cx="1022684" cy="365760"/>
          </a:xfrm>
          <a:prstGeom prst="rect">
            <a:avLst/>
          </a:prstGeom>
        </p:spPr>
        <p:txBody>
          <a:bodyPr vert="horz" lIns="0" tIns="0" rIns="0" bIns="0" rtlCol="0" anchor="ctr"/>
          <a:lstStyle>
            <a:lvl1pPr algn="r">
              <a:defRPr sz="1051">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12192000" cy="45720"/>
          </a:xfrm>
          <a:prstGeom prst="rect">
            <a:avLst/>
          </a:prstGeom>
          <a:gradFill flip="none" rotWithShape="1">
            <a:gsLst>
              <a:gs pos="25000">
                <a:srgbClr val="FE544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grpSp>
        <p:nvGrpSpPr>
          <p:cNvPr id="33" name="Group 35"/>
          <p:cNvGrpSpPr>
            <a:grpSpLocks noChangeAspect="1"/>
          </p:cNvGrpSpPr>
          <p:nvPr userDrawn="1"/>
        </p:nvGrpSpPr>
        <p:grpSpPr bwMode="auto">
          <a:xfrm>
            <a:off x="1219200" y="6468227"/>
            <a:ext cx="1118070" cy="273467"/>
            <a:chOff x="654" y="3135"/>
            <a:chExt cx="1386" cy="339"/>
          </a:xfrm>
        </p:grpSpPr>
        <p:sp>
          <p:nvSpPr>
            <p:cNvPr id="34"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64797555"/>
      </p:ext>
    </p:extLst>
  </p:cSld>
  <p:clrMap bg1="lt1" tx1="dk1" bg2="lt2" tx2="dk2" accent1="accent1" accent2="accent2" accent3="accent3" accent4="accent4" accent5="accent5" accent6="accent6" hlink="hlink" folHlink="folHlink"/>
  <p:sldLayoutIdLst>
    <p:sldLayoutId id="214748375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Lst>
  <p:hf hdr="0" dt="0"/>
  <p:txStyles>
    <p:titleStyle>
      <a:lvl1pPr algn="l" defTabSz="685783"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46" indent="-171446" algn="l" defTabSz="685783" rtl="0" eaLnBrk="1" latinLnBrk="0" hangingPunct="1">
        <a:lnSpc>
          <a:spcPts val="2800"/>
        </a:lnSpc>
        <a:spcBef>
          <a:spcPts val="751"/>
        </a:spcBef>
        <a:buFont typeface="Arial" panose="020B0604020202020204" pitchFamily="34" charset="0"/>
        <a:buChar char="•"/>
        <a:defRPr sz="2400" kern="1200">
          <a:solidFill>
            <a:schemeClr val="tx1"/>
          </a:solidFill>
          <a:latin typeface="+mn-lt"/>
          <a:ea typeface="+mn-ea"/>
          <a:cs typeface="+mn-cs"/>
        </a:defRPr>
      </a:lvl1pPr>
      <a:lvl2pPr marL="514338" indent="-171446" algn="l" defTabSz="685783" rtl="0" eaLnBrk="1" latinLnBrk="0" hangingPunct="1">
        <a:lnSpc>
          <a:spcPts val="2800"/>
        </a:lnSpc>
        <a:spcBef>
          <a:spcPts val="375"/>
        </a:spcBef>
        <a:buClr>
          <a:schemeClr val="accent3"/>
        </a:buClr>
        <a:buFont typeface="Arial" panose="020B0604020202020204" pitchFamily="34" charset="0"/>
        <a:buChar char="•"/>
        <a:defRPr sz="2400" kern="1200">
          <a:solidFill>
            <a:schemeClr val="tx1"/>
          </a:solidFill>
          <a:latin typeface="+mn-lt"/>
          <a:ea typeface="+mn-ea"/>
          <a:cs typeface="+mn-cs"/>
        </a:defRPr>
      </a:lvl2pPr>
      <a:lvl3pPr marL="857229" indent="-171446" algn="l" defTabSz="685783" rtl="0" eaLnBrk="1" latinLnBrk="0" hangingPunct="1">
        <a:lnSpc>
          <a:spcPts val="2800"/>
        </a:lnSpc>
        <a:spcBef>
          <a:spcPts val="375"/>
        </a:spcBef>
        <a:buClr>
          <a:schemeClr val="accent3"/>
        </a:buClr>
        <a:buFont typeface="Arial" panose="020B0604020202020204" pitchFamily="34" charset="0"/>
        <a:buChar char="•"/>
        <a:defRPr sz="2400" kern="1200">
          <a:solidFill>
            <a:schemeClr val="tx1"/>
          </a:solidFill>
          <a:latin typeface="+mn-lt"/>
          <a:ea typeface="+mn-ea"/>
          <a:cs typeface="+mn-cs"/>
        </a:defRPr>
      </a:lvl3pPr>
      <a:lvl4pPr marL="1200121" indent="-171446" algn="l" defTabSz="685783" rtl="0" eaLnBrk="1" latinLnBrk="0" hangingPunct="1">
        <a:lnSpc>
          <a:spcPts val="2800"/>
        </a:lnSpc>
        <a:spcBef>
          <a:spcPts val="375"/>
        </a:spcBef>
        <a:buClr>
          <a:schemeClr val="accent3"/>
        </a:buClr>
        <a:buFont typeface="Arial" panose="020B0604020202020204" pitchFamily="34" charset="0"/>
        <a:buChar char="•"/>
        <a:defRPr sz="2400" kern="1200">
          <a:solidFill>
            <a:schemeClr val="tx1"/>
          </a:solidFill>
          <a:latin typeface="+mn-lt"/>
          <a:ea typeface="+mn-ea"/>
          <a:cs typeface="+mn-cs"/>
        </a:defRPr>
      </a:lvl4pPr>
      <a:lvl5pPr marL="1543012" indent="-171446" algn="l" defTabSz="685783" rtl="0" eaLnBrk="1" latinLnBrk="0" hangingPunct="1">
        <a:lnSpc>
          <a:spcPts val="2800"/>
        </a:lnSpc>
        <a:spcBef>
          <a:spcPts val="375"/>
        </a:spcBef>
        <a:buClr>
          <a:schemeClr val="accent3"/>
        </a:buClr>
        <a:buFont typeface="Arial" panose="020B0604020202020204" pitchFamily="34" charset="0"/>
        <a:buChar char="•"/>
        <a:defRPr sz="24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lumMod val="15000"/>
                <a:lumOff val="85000"/>
              </a:schemeClr>
            </a:gs>
            <a:gs pos="50000">
              <a:schemeClr val="bg1"/>
            </a:gs>
            <a:gs pos="100000">
              <a:schemeClr val="bg1"/>
            </a:gs>
          </a:gsLst>
          <a:lin ang="81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365761"/>
            <a:ext cx="1013460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1219200" y="1825625"/>
            <a:ext cx="10134600" cy="435133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572007" y="6400807"/>
            <a:ext cx="5754815" cy="365125"/>
          </a:xfrm>
          <a:prstGeom prst="rect">
            <a:avLst/>
          </a:prstGeom>
        </p:spPr>
        <p:txBody>
          <a:bodyPr vert="horz" lIns="0" tIns="0" rIns="0" bIns="0" rtlCol="0" anchor="ctr"/>
          <a:lstStyle>
            <a:lvl1pPr algn="l">
              <a:defRPr sz="1051" i="1">
                <a:solidFill>
                  <a:schemeClr val="tx1"/>
                </a:solidFill>
              </a:defRPr>
            </a:lvl1pPr>
          </a:lstStyle>
          <a:p>
            <a:r>
              <a:rPr lang="en-US"/>
              <a:t>Underwater Channel Characterization for Shallow water Multi-domain communications, J. Patel, M. Seto</a:t>
            </a:r>
            <a:endParaRPr lang="en-US" dirty="0"/>
          </a:p>
        </p:txBody>
      </p:sp>
      <p:sp>
        <p:nvSpPr>
          <p:cNvPr id="6" name="Slide Number Placeholder 5"/>
          <p:cNvSpPr>
            <a:spLocks noGrp="1"/>
          </p:cNvSpPr>
          <p:nvPr>
            <p:ph type="sldNum" sz="quarter" idx="4"/>
          </p:nvPr>
        </p:nvSpPr>
        <p:spPr>
          <a:xfrm>
            <a:off x="10331126" y="6400800"/>
            <a:ext cx="1022684" cy="365760"/>
          </a:xfrm>
          <a:prstGeom prst="rect">
            <a:avLst/>
          </a:prstGeom>
        </p:spPr>
        <p:txBody>
          <a:bodyPr vert="horz" lIns="0" tIns="0" rIns="0" bIns="0" rtlCol="0" anchor="ctr"/>
          <a:lstStyle>
            <a:lvl1pPr algn="r">
              <a:defRPr sz="1051">
                <a:solidFill>
                  <a:schemeClr val="tx1">
                    <a:tint val="75000"/>
                  </a:schemeClr>
                </a:solidFill>
              </a:defRPr>
            </a:lvl1pPr>
          </a:lstStyle>
          <a:p>
            <a:fld id="{EBBA2BBE-D6E6-4BE2-A029-E4C4FCB9ADED}" type="slidenum">
              <a:rPr lang="en-US" smtClean="0"/>
              <a:pPr/>
              <a:t>‹#›</a:t>
            </a:fld>
            <a:endParaRPr lang="en-US" dirty="0"/>
          </a:p>
        </p:txBody>
      </p:sp>
      <p:sp>
        <p:nvSpPr>
          <p:cNvPr id="10" name="Rectangle 9"/>
          <p:cNvSpPr/>
          <p:nvPr userDrawn="1"/>
        </p:nvSpPr>
        <p:spPr>
          <a:xfrm>
            <a:off x="0" y="6309360"/>
            <a:ext cx="12192000" cy="45720"/>
          </a:xfrm>
          <a:prstGeom prst="rect">
            <a:avLst/>
          </a:prstGeom>
          <a:gradFill flip="none" rotWithShape="1">
            <a:gsLst>
              <a:gs pos="25000">
                <a:schemeClr val="accent2"/>
              </a:gs>
              <a:gs pos="100000">
                <a:srgbClr val="39855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a:p>
        </p:txBody>
      </p:sp>
      <p:grpSp>
        <p:nvGrpSpPr>
          <p:cNvPr id="33" name="Group 35"/>
          <p:cNvGrpSpPr>
            <a:grpSpLocks noChangeAspect="1"/>
          </p:cNvGrpSpPr>
          <p:nvPr userDrawn="1"/>
        </p:nvGrpSpPr>
        <p:grpSpPr bwMode="auto">
          <a:xfrm>
            <a:off x="1219200" y="6468227"/>
            <a:ext cx="1118070" cy="273467"/>
            <a:chOff x="654" y="3135"/>
            <a:chExt cx="1386" cy="339"/>
          </a:xfrm>
        </p:grpSpPr>
        <p:sp>
          <p:nvSpPr>
            <p:cNvPr id="34" name="AutoShape 34"/>
            <p:cNvSpPr>
              <a:spLocks noChangeAspect="1" noChangeArrowheads="1" noTextEdit="1"/>
            </p:cNvSpPr>
            <p:nvPr userDrawn="1"/>
          </p:nvSpPr>
          <p:spPr bwMode="auto">
            <a:xfrm>
              <a:off x="654" y="3135"/>
              <a:ext cx="1386" cy="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6"/>
            <p:cNvSpPr>
              <a:spLocks noEditPoints="1"/>
            </p:cNvSpPr>
            <p:nvPr userDrawn="1"/>
          </p:nvSpPr>
          <p:spPr bwMode="auto">
            <a:xfrm>
              <a:off x="654" y="3135"/>
              <a:ext cx="289" cy="339"/>
            </a:xfrm>
            <a:custGeom>
              <a:avLst/>
              <a:gdLst>
                <a:gd name="T0" fmla="*/ 0 w 156"/>
                <a:gd name="T1" fmla="*/ 0 h 182"/>
                <a:gd name="T2" fmla="*/ 81 w 156"/>
                <a:gd name="T3" fmla="*/ 180 h 182"/>
                <a:gd name="T4" fmla="*/ 25 w 156"/>
                <a:gd name="T5" fmla="*/ 122 h 182"/>
                <a:gd name="T6" fmla="*/ 131 w 156"/>
                <a:gd name="T7" fmla="*/ 122 h 182"/>
                <a:gd name="T8" fmla="*/ 8 w 156"/>
                <a:gd name="T9" fmla="*/ 22 h 182"/>
                <a:gd name="T10" fmla="*/ 128 w 156"/>
                <a:gd name="T11" fmla="*/ 81 h 182"/>
                <a:gd name="T12" fmla="*/ 102 w 156"/>
                <a:gd name="T13" fmla="*/ 90 h 182"/>
                <a:gd name="T14" fmla="*/ 118 w 156"/>
                <a:gd name="T15" fmla="*/ 96 h 182"/>
                <a:gd name="T16" fmla="*/ 96 w 156"/>
                <a:gd name="T17" fmla="*/ 98 h 182"/>
                <a:gd name="T18" fmla="*/ 109 w 156"/>
                <a:gd name="T19" fmla="*/ 108 h 182"/>
                <a:gd name="T20" fmla="*/ 92 w 156"/>
                <a:gd name="T21" fmla="*/ 113 h 182"/>
                <a:gd name="T22" fmla="*/ 93 w 156"/>
                <a:gd name="T23" fmla="*/ 123 h 182"/>
                <a:gd name="T24" fmla="*/ 83 w 156"/>
                <a:gd name="T25" fmla="*/ 127 h 182"/>
                <a:gd name="T26" fmla="*/ 97 w 156"/>
                <a:gd name="T27" fmla="*/ 137 h 182"/>
                <a:gd name="T28" fmla="*/ 82 w 156"/>
                <a:gd name="T29" fmla="*/ 149 h 182"/>
                <a:gd name="T30" fmla="*/ 76 w 156"/>
                <a:gd name="T31" fmla="*/ 140 h 182"/>
                <a:gd name="T32" fmla="*/ 59 w 156"/>
                <a:gd name="T33" fmla="*/ 137 h 182"/>
                <a:gd name="T34" fmla="*/ 64 w 156"/>
                <a:gd name="T35" fmla="*/ 132 h 182"/>
                <a:gd name="T36" fmla="*/ 73 w 156"/>
                <a:gd name="T37" fmla="*/ 103 h 182"/>
                <a:gd name="T38" fmla="*/ 66 w 156"/>
                <a:gd name="T39" fmla="*/ 101 h 182"/>
                <a:gd name="T40" fmla="*/ 49 w 156"/>
                <a:gd name="T41" fmla="*/ 105 h 182"/>
                <a:gd name="T42" fmla="*/ 59 w 156"/>
                <a:gd name="T43" fmla="*/ 98 h 182"/>
                <a:gd name="T44" fmla="*/ 37 w 156"/>
                <a:gd name="T45" fmla="*/ 96 h 182"/>
                <a:gd name="T46" fmla="*/ 54 w 156"/>
                <a:gd name="T47" fmla="*/ 90 h 182"/>
                <a:gd name="T48" fmla="*/ 28 w 156"/>
                <a:gd name="T49" fmla="*/ 81 h 182"/>
                <a:gd name="T50" fmla="*/ 32 w 156"/>
                <a:gd name="T51" fmla="*/ 76 h 182"/>
                <a:gd name="T52" fmla="*/ 47 w 156"/>
                <a:gd name="T53" fmla="*/ 65 h 182"/>
                <a:gd name="T54" fmla="*/ 22 w 156"/>
                <a:gd name="T55" fmla="*/ 51 h 182"/>
                <a:gd name="T56" fmla="*/ 26 w 156"/>
                <a:gd name="T57" fmla="*/ 47 h 182"/>
                <a:gd name="T58" fmla="*/ 42 w 156"/>
                <a:gd name="T59" fmla="*/ 37 h 182"/>
                <a:gd name="T60" fmla="*/ 18 w 156"/>
                <a:gd name="T61" fmla="*/ 18 h 182"/>
                <a:gd name="T62" fmla="*/ 54 w 156"/>
                <a:gd name="T63" fmla="*/ 42 h 182"/>
                <a:gd name="T64" fmla="*/ 73 w 156"/>
                <a:gd name="T65" fmla="*/ 62 h 182"/>
                <a:gd name="T66" fmla="*/ 84 w 156"/>
                <a:gd name="T67" fmla="*/ 62 h 182"/>
                <a:gd name="T68" fmla="*/ 99 w 156"/>
                <a:gd name="T69" fmla="*/ 28 h 182"/>
                <a:gd name="T70" fmla="*/ 139 w 156"/>
                <a:gd name="T71" fmla="*/ 18 h 182"/>
                <a:gd name="T72" fmla="*/ 125 w 156"/>
                <a:gd name="T73" fmla="*/ 40 h 182"/>
                <a:gd name="T74" fmla="*/ 111 w 156"/>
                <a:gd name="T75" fmla="*/ 51 h 182"/>
                <a:gd name="T76" fmla="*/ 134 w 156"/>
                <a:gd name="T77" fmla="*/ 51 h 182"/>
                <a:gd name="T78" fmla="*/ 120 w 156"/>
                <a:gd name="T79" fmla="*/ 69 h 182"/>
                <a:gd name="T80" fmla="*/ 105 w 156"/>
                <a:gd name="T81" fmla="*/ 79 h 182"/>
                <a:gd name="T82" fmla="*/ 78 w 156"/>
                <a:gd name="T83" fmla="*/ 64 h 182"/>
                <a:gd name="T84" fmla="*/ 66 w 156"/>
                <a:gd name="T85" fmla="*/ 56 h 182"/>
                <a:gd name="T86" fmla="*/ 66 w 156"/>
                <a:gd name="T87" fmla="*/ 38 h 182"/>
                <a:gd name="T88" fmla="*/ 59 w 156"/>
                <a:gd name="T89" fmla="*/ 36 h 182"/>
                <a:gd name="T90" fmla="*/ 75 w 156"/>
                <a:gd name="T91" fmla="*/ 28 h 182"/>
                <a:gd name="T92" fmla="*/ 94 w 156"/>
                <a:gd name="T93" fmla="*/ 28 h 182"/>
                <a:gd name="T94" fmla="*/ 92 w 156"/>
                <a:gd name="T95" fmla="*/ 44 h 182"/>
                <a:gd name="T96" fmla="*/ 89 w 156"/>
                <a:gd name="T97" fmla="*/ 56 h 182"/>
                <a:gd name="T98" fmla="*/ 73 w 156"/>
                <a:gd name="T99" fmla="*/ 31 h 182"/>
                <a:gd name="T100" fmla="*/ 73 w 156"/>
                <a:gd name="T101" fmla="*/ 3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182">
                  <a:moveTo>
                    <a:pt x="75" y="180"/>
                  </a:moveTo>
                  <a:cubicBezTo>
                    <a:pt x="50" y="167"/>
                    <a:pt x="32" y="151"/>
                    <a:pt x="18" y="126"/>
                  </a:cubicBezTo>
                  <a:cubicBezTo>
                    <a:pt x="5" y="101"/>
                    <a:pt x="0" y="72"/>
                    <a:pt x="0" y="14"/>
                  </a:cubicBezTo>
                  <a:cubicBezTo>
                    <a:pt x="0" y="0"/>
                    <a:pt x="0" y="0"/>
                    <a:pt x="0" y="0"/>
                  </a:cubicBezTo>
                  <a:cubicBezTo>
                    <a:pt x="156" y="0"/>
                    <a:pt x="156" y="0"/>
                    <a:pt x="156" y="0"/>
                  </a:cubicBezTo>
                  <a:cubicBezTo>
                    <a:pt x="156" y="14"/>
                    <a:pt x="156" y="14"/>
                    <a:pt x="156" y="14"/>
                  </a:cubicBezTo>
                  <a:cubicBezTo>
                    <a:pt x="156" y="72"/>
                    <a:pt x="151" y="101"/>
                    <a:pt x="138" y="126"/>
                  </a:cubicBezTo>
                  <a:cubicBezTo>
                    <a:pt x="124" y="151"/>
                    <a:pt x="105" y="167"/>
                    <a:pt x="81" y="180"/>
                  </a:cubicBezTo>
                  <a:cubicBezTo>
                    <a:pt x="78" y="182"/>
                    <a:pt x="78" y="182"/>
                    <a:pt x="78" y="182"/>
                  </a:cubicBezTo>
                  <a:lnTo>
                    <a:pt x="75" y="180"/>
                  </a:lnTo>
                  <a:close/>
                  <a:moveTo>
                    <a:pt x="8" y="22"/>
                  </a:moveTo>
                  <a:cubicBezTo>
                    <a:pt x="8" y="77"/>
                    <a:pt x="15" y="102"/>
                    <a:pt x="25" y="122"/>
                  </a:cubicBezTo>
                  <a:cubicBezTo>
                    <a:pt x="36" y="144"/>
                    <a:pt x="50" y="156"/>
                    <a:pt x="76" y="172"/>
                  </a:cubicBezTo>
                  <a:cubicBezTo>
                    <a:pt x="78" y="174"/>
                    <a:pt x="78" y="174"/>
                    <a:pt x="78" y="174"/>
                  </a:cubicBezTo>
                  <a:cubicBezTo>
                    <a:pt x="80" y="172"/>
                    <a:pt x="80" y="172"/>
                    <a:pt x="80" y="172"/>
                  </a:cubicBezTo>
                  <a:cubicBezTo>
                    <a:pt x="106" y="156"/>
                    <a:pt x="120" y="144"/>
                    <a:pt x="131" y="122"/>
                  </a:cubicBezTo>
                  <a:cubicBezTo>
                    <a:pt x="141" y="102"/>
                    <a:pt x="148" y="77"/>
                    <a:pt x="148" y="22"/>
                  </a:cubicBezTo>
                  <a:cubicBezTo>
                    <a:pt x="148" y="7"/>
                    <a:pt x="148" y="7"/>
                    <a:pt x="148" y="7"/>
                  </a:cubicBezTo>
                  <a:cubicBezTo>
                    <a:pt x="8" y="7"/>
                    <a:pt x="8" y="7"/>
                    <a:pt x="8" y="7"/>
                  </a:cubicBezTo>
                  <a:lnTo>
                    <a:pt x="8" y="22"/>
                  </a:lnTo>
                  <a:close/>
                  <a:moveTo>
                    <a:pt x="105" y="79"/>
                  </a:moveTo>
                  <a:cubicBezTo>
                    <a:pt x="107" y="81"/>
                    <a:pt x="111" y="83"/>
                    <a:pt x="116" y="83"/>
                  </a:cubicBezTo>
                  <a:cubicBezTo>
                    <a:pt x="122" y="83"/>
                    <a:pt x="128" y="81"/>
                    <a:pt x="128" y="81"/>
                  </a:cubicBezTo>
                  <a:cubicBezTo>
                    <a:pt x="128" y="81"/>
                    <a:pt x="128" y="81"/>
                    <a:pt x="128" y="81"/>
                  </a:cubicBezTo>
                  <a:cubicBezTo>
                    <a:pt x="128" y="85"/>
                    <a:pt x="123" y="88"/>
                    <a:pt x="120" y="90"/>
                  </a:cubicBezTo>
                  <a:cubicBezTo>
                    <a:pt x="117" y="91"/>
                    <a:pt x="114" y="91"/>
                    <a:pt x="111" y="91"/>
                  </a:cubicBezTo>
                  <a:cubicBezTo>
                    <a:pt x="108" y="91"/>
                    <a:pt x="103" y="90"/>
                    <a:pt x="102" y="90"/>
                  </a:cubicBezTo>
                  <a:cubicBezTo>
                    <a:pt x="102" y="90"/>
                    <a:pt x="102" y="90"/>
                    <a:pt x="102" y="90"/>
                  </a:cubicBezTo>
                  <a:cubicBezTo>
                    <a:pt x="103" y="93"/>
                    <a:pt x="107" y="94"/>
                    <a:pt x="109" y="95"/>
                  </a:cubicBezTo>
                  <a:cubicBezTo>
                    <a:pt x="112" y="96"/>
                    <a:pt x="114" y="96"/>
                    <a:pt x="115" y="96"/>
                  </a:cubicBezTo>
                  <a:cubicBezTo>
                    <a:pt x="116" y="96"/>
                    <a:pt x="118" y="96"/>
                    <a:pt x="118" y="96"/>
                  </a:cubicBezTo>
                  <a:cubicBezTo>
                    <a:pt x="118" y="96"/>
                    <a:pt x="118" y="96"/>
                    <a:pt x="118" y="96"/>
                  </a:cubicBezTo>
                  <a:cubicBezTo>
                    <a:pt x="118" y="96"/>
                    <a:pt x="117" y="98"/>
                    <a:pt x="114" y="100"/>
                  </a:cubicBezTo>
                  <a:cubicBezTo>
                    <a:pt x="111" y="101"/>
                    <a:pt x="108" y="102"/>
                    <a:pt x="106" y="102"/>
                  </a:cubicBezTo>
                  <a:cubicBezTo>
                    <a:pt x="102" y="102"/>
                    <a:pt x="99" y="101"/>
                    <a:pt x="96" y="98"/>
                  </a:cubicBezTo>
                  <a:cubicBezTo>
                    <a:pt x="96" y="98"/>
                    <a:pt x="96" y="98"/>
                    <a:pt x="96" y="98"/>
                  </a:cubicBezTo>
                  <a:cubicBezTo>
                    <a:pt x="96" y="101"/>
                    <a:pt x="100" y="107"/>
                    <a:pt x="104" y="107"/>
                  </a:cubicBezTo>
                  <a:cubicBezTo>
                    <a:pt x="105" y="107"/>
                    <a:pt x="107" y="107"/>
                    <a:pt x="107" y="105"/>
                  </a:cubicBezTo>
                  <a:cubicBezTo>
                    <a:pt x="107" y="105"/>
                    <a:pt x="107" y="105"/>
                    <a:pt x="107" y="105"/>
                  </a:cubicBezTo>
                  <a:cubicBezTo>
                    <a:pt x="107" y="105"/>
                    <a:pt x="109" y="106"/>
                    <a:pt x="109" y="108"/>
                  </a:cubicBezTo>
                  <a:cubicBezTo>
                    <a:pt x="109" y="110"/>
                    <a:pt x="107" y="113"/>
                    <a:pt x="103" y="113"/>
                  </a:cubicBezTo>
                  <a:cubicBezTo>
                    <a:pt x="95" y="113"/>
                    <a:pt x="91" y="105"/>
                    <a:pt x="90" y="101"/>
                  </a:cubicBezTo>
                  <a:cubicBezTo>
                    <a:pt x="89" y="101"/>
                    <a:pt x="89" y="101"/>
                    <a:pt x="89" y="101"/>
                  </a:cubicBezTo>
                  <a:cubicBezTo>
                    <a:pt x="89" y="108"/>
                    <a:pt x="92" y="113"/>
                    <a:pt x="92" y="113"/>
                  </a:cubicBezTo>
                  <a:cubicBezTo>
                    <a:pt x="92" y="114"/>
                    <a:pt x="92" y="114"/>
                    <a:pt x="92" y="114"/>
                  </a:cubicBezTo>
                  <a:cubicBezTo>
                    <a:pt x="88" y="112"/>
                    <a:pt x="84" y="108"/>
                    <a:pt x="83" y="103"/>
                  </a:cubicBezTo>
                  <a:cubicBezTo>
                    <a:pt x="83" y="103"/>
                    <a:pt x="83" y="103"/>
                    <a:pt x="83" y="103"/>
                  </a:cubicBezTo>
                  <a:cubicBezTo>
                    <a:pt x="83" y="118"/>
                    <a:pt x="87" y="123"/>
                    <a:pt x="93" y="123"/>
                  </a:cubicBezTo>
                  <a:cubicBezTo>
                    <a:pt x="98" y="123"/>
                    <a:pt x="100" y="120"/>
                    <a:pt x="100" y="120"/>
                  </a:cubicBezTo>
                  <a:cubicBezTo>
                    <a:pt x="100" y="120"/>
                    <a:pt x="100" y="120"/>
                    <a:pt x="100" y="120"/>
                  </a:cubicBezTo>
                  <a:cubicBezTo>
                    <a:pt x="100" y="129"/>
                    <a:pt x="96" y="132"/>
                    <a:pt x="92" y="132"/>
                  </a:cubicBezTo>
                  <a:cubicBezTo>
                    <a:pt x="88" y="132"/>
                    <a:pt x="85" y="130"/>
                    <a:pt x="83" y="127"/>
                  </a:cubicBezTo>
                  <a:cubicBezTo>
                    <a:pt x="83" y="127"/>
                    <a:pt x="83" y="127"/>
                    <a:pt x="83" y="127"/>
                  </a:cubicBezTo>
                  <a:cubicBezTo>
                    <a:pt x="83" y="132"/>
                    <a:pt x="85" y="138"/>
                    <a:pt x="92" y="138"/>
                  </a:cubicBezTo>
                  <a:cubicBezTo>
                    <a:pt x="95" y="138"/>
                    <a:pt x="96" y="137"/>
                    <a:pt x="96" y="137"/>
                  </a:cubicBezTo>
                  <a:cubicBezTo>
                    <a:pt x="97" y="137"/>
                    <a:pt x="97" y="137"/>
                    <a:pt x="97" y="137"/>
                  </a:cubicBezTo>
                  <a:cubicBezTo>
                    <a:pt x="97" y="142"/>
                    <a:pt x="94" y="146"/>
                    <a:pt x="89" y="146"/>
                  </a:cubicBezTo>
                  <a:cubicBezTo>
                    <a:pt x="85" y="146"/>
                    <a:pt x="82" y="142"/>
                    <a:pt x="81" y="140"/>
                  </a:cubicBezTo>
                  <a:cubicBezTo>
                    <a:pt x="80" y="140"/>
                    <a:pt x="80" y="140"/>
                    <a:pt x="80" y="140"/>
                  </a:cubicBezTo>
                  <a:cubicBezTo>
                    <a:pt x="80" y="140"/>
                    <a:pt x="82" y="145"/>
                    <a:pt x="82" y="149"/>
                  </a:cubicBezTo>
                  <a:cubicBezTo>
                    <a:pt x="82" y="153"/>
                    <a:pt x="80" y="157"/>
                    <a:pt x="78" y="159"/>
                  </a:cubicBezTo>
                  <a:cubicBezTo>
                    <a:pt x="78" y="159"/>
                    <a:pt x="78" y="159"/>
                    <a:pt x="78" y="159"/>
                  </a:cubicBezTo>
                  <a:cubicBezTo>
                    <a:pt x="76" y="157"/>
                    <a:pt x="74" y="153"/>
                    <a:pt x="74" y="149"/>
                  </a:cubicBezTo>
                  <a:cubicBezTo>
                    <a:pt x="74" y="145"/>
                    <a:pt x="76" y="140"/>
                    <a:pt x="76" y="140"/>
                  </a:cubicBezTo>
                  <a:cubicBezTo>
                    <a:pt x="75" y="140"/>
                    <a:pt x="75" y="140"/>
                    <a:pt x="75" y="140"/>
                  </a:cubicBezTo>
                  <a:cubicBezTo>
                    <a:pt x="74" y="142"/>
                    <a:pt x="71" y="146"/>
                    <a:pt x="67" y="146"/>
                  </a:cubicBezTo>
                  <a:cubicBezTo>
                    <a:pt x="62" y="146"/>
                    <a:pt x="59" y="142"/>
                    <a:pt x="59" y="137"/>
                  </a:cubicBezTo>
                  <a:cubicBezTo>
                    <a:pt x="59" y="137"/>
                    <a:pt x="59" y="137"/>
                    <a:pt x="59" y="137"/>
                  </a:cubicBezTo>
                  <a:cubicBezTo>
                    <a:pt x="59" y="137"/>
                    <a:pt x="61" y="138"/>
                    <a:pt x="64" y="138"/>
                  </a:cubicBezTo>
                  <a:cubicBezTo>
                    <a:pt x="71" y="138"/>
                    <a:pt x="73" y="132"/>
                    <a:pt x="73" y="127"/>
                  </a:cubicBezTo>
                  <a:cubicBezTo>
                    <a:pt x="73" y="127"/>
                    <a:pt x="73" y="127"/>
                    <a:pt x="73" y="127"/>
                  </a:cubicBezTo>
                  <a:cubicBezTo>
                    <a:pt x="71" y="130"/>
                    <a:pt x="68" y="132"/>
                    <a:pt x="64" y="132"/>
                  </a:cubicBezTo>
                  <a:cubicBezTo>
                    <a:pt x="60" y="132"/>
                    <a:pt x="55" y="129"/>
                    <a:pt x="55" y="120"/>
                  </a:cubicBezTo>
                  <a:cubicBezTo>
                    <a:pt x="56" y="120"/>
                    <a:pt x="56" y="120"/>
                    <a:pt x="56" y="120"/>
                  </a:cubicBezTo>
                  <a:cubicBezTo>
                    <a:pt x="56" y="120"/>
                    <a:pt x="58" y="123"/>
                    <a:pt x="63" y="123"/>
                  </a:cubicBezTo>
                  <a:cubicBezTo>
                    <a:pt x="69" y="123"/>
                    <a:pt x="73" y="118"/>
                    <a:pt x="73" y="103"/>
                  </a:cubicBezTo>
                  <a:cubicBezTo>
                    <a:pt x="73" y="103"/>
                    <a:pt x="73" y="103"/>
                    <a:pt x="73" y="103"/>
                  </a:cubicBezTo>
                  <a:cubicBezTo>
                    <a:pt x="72" y="108"/>
                    <a:pt x="68" y="112"/>
                    <a:pt x="64" y="114"/>
                  </a:cubicBezTo>
                  <a:cubicBezTo>
                    <a:pt x="64" y="113"/>
                    <a:pt x="64" y="113"/>
                    <a:pt x="64" y="113"/>
                  </a:cubicBezTo>
                  <a:cubicBezTo>
                    <a:pt x="64" y="113"/>
                    <a:pt x="66" y="108"/>
                    <a:pt x="66" y="101"/>
                  </a:cubicBezTo>
                  <a:cubicBezTo>
                    <a:pt x="66" y="101"/>
                    <a:pt x="66" y="101"/>
                    <a:pt x="66" y="101"/>
                  </a:cubicBezTo>
                  <a:cubicBezTo>
                    <a:pt x="65" y="105"/>
                    <a:pt x="61" y="113"/>
                    <a:pt x="53" y="113"/>
                  </a:cubicBezTo>
                  <a:cubicBezTo>
                    <a:pt x="49" y="113"/>
                    <a:pt x="47" y="110"/>
                    <a:pt x="47" y="108"/>
                  </a:cubicBezTo>
                  <a:cubicBezTo>
                    <a:pt x="47" y="106"/>
                    <a:pt x="49" y="105"/>
                    <a:pt x="49" y="105"/>
                  </a:cubicBezTo>
                  <a:cubicBezTo>
                    <a:pt x="49" y="105"/>
                    <a:pt x="49" y="105"/>
                    <a:pt x="49" y="105"/>
                  </a:cubicBezTo>
                  <a:cubicBezTo>
                    <a:pt x="49" y="107"/>
                    <a:pt x="50" y="107"/>
                    <a:pt x="52" y="107"/>
                  </a:cubicBezTo>
                  <a:cubicBezTo>
                    <a:pt x="56" y="107"/>
                    <a:pt x="59" y="101"/>
                    <a:pt x="60" y="98"/>
                  </a:cubicBezTo>
                  <a:cubicBezTo>
                    <a:pt x="59" y="98"/>
                    <a:pt x="59" y="98"/>
                    <a:pt x="59" y="98"/>
                  </a:cubicBezTo>
                  <a:cubicBezTo>
                    <a:pt x="57" y="101"/>
                    <a:pt x="54" y="102"/>
                    <a:pt x="50" y="102"/>
                  </a:cubicBezTo>
                  <a:cubicBezTo>
                    <a:pt x="48" y="102"/>
                    <a:pt x="45" y="101"/>
                    <a:pt x="42" y="100"/>
                  </a:cubicBezTo>
                  <a:cubicBezTo>
                    <a:pt x="39" y="98"/>
                    <a:pt x="37" y="96"/>
                    <a:pt x="37" y="96"/>
                  </a:cubicBezTo>
                  <a:cubicBezTo>
                    <a:pt x="37" y="96"/>
                    <a:pt x="37" y="96"/>
                    <a:pt x="37" y="96"/>
                  </a:cubicBezTo>
                  <a:cubicBezTo>
                    <a:pt x="37" y="96"/>
                    <a:pt x="40" y="96"/>
                    <a:pt x="41" y="96"/>
                  </a:cubicBezTo>
                  <a:cubicBezTo>
                    <a:pt x="42" y="96"/>
                    <a:pt x="44" y="96"/>
                    <a:pt x="47" y="95"/>
                  </a:cubicBezTo>
                  <a:cubicBezTo>
                    <a:pt x="49" y="94"/>
                    <a:pt x="52" y="93"/>
                    <a:pt x="54" y="90"/>
                  </a:cubicBezTo>
                  <a:cubicBezTo>
                    <a:pt x="54" y="90"/>
                    <a:pt x="54" y="90"/>
                    <a:pt x="54" y="90"/>
                  </a:cubicBezTo>
                  <a:cubicBezTo>
                    <a:pt x="52" y="90"/>
                    <a:pt x="48" y="91"/>
                    <a:pt x="45" y="91"/>
                  </a:cubicBezTo>
                  <a:cubicBezTo>
                    <a:pt x="42" y="91"/>
                    <a:pt x="39" y="91"/>
                    <a:pt x="36" y="90"/>
                  </a:cubicBezTo>
                  <a:cubicBezTo>
                    <a:pt x="33" y="88"/>
                    <a:pt x="28" y="85"/>
                    <a:pt x="28" y="81"/>
                  </a:cubicBezTo>
                  <a:cubicBezTo>
                    <a:pt x="28" y="81"/>
                    <a:pt x="28" y="81"/>
                    <a:pt x="28" y="81"/>
                  </a:cubicBezTo>
                  <a:cubicBezTo>
                    <a:pt x="28" y="81"/>
                    <a:pt x="34" y="83"/>
                    <a:pt x="39" y="83"/>
                  </a:cubicBezTo>
                  <a:cubicBezTo>
                    <a:pt x="45" y="83"/>
                    <a:pt x="49" y="81"/>
                    <a:pt x="51" y="79"/>
                  </a:cubicBezTo>
                  <a:cubicBezTo>
                    <a:pt x="51" y="79"/>
                    <a:pt x="51" y="79"/>
                    <a:pt x="51" y="79"/>
                  </a:cubicBezTo>
                  <a:cubicBezTo>
                    <a:pt x="41" y="79"/>
                    <a:pt x="35" y="77"/>
                    <a:pt x="32" y="76"/>
                  </a:cubicBezTo>
                  <a:cubicBezTo>
                    <a:pt x="28" y="75"/>
                    <a:pt x="24" y="72"/>
                    <a:pt x="24" y="66"/>
                  </a:cubicBezTo>
                  <a:cubicBezTo>
                    <a:pt x="24" y="66"/>
                    <a:pt x="24" y="66"/>
                    <a:pt x="24" y="66"/>
                  </a:cubicBezTo>
                  <a:cubicBezTo>
                    <a:pt x="24" y="66"/>
                    <a:pt x="28" y="69"/>
                    <a:pt x="36" y="69"/>
                  </a:cubicBezTo>
                  <a:cubicBezTo>
                    <a:pt x="42" y="69"/>
                    <a:pt x="45" y="67"/>
                    <a:pt x="47" y="65"/>
                  </a:cubicBezTo>
                  <a:cubicBezTo>
                    <a:pt x="47" y="65"/>
                    <a:pt x="47" y="65"/>
                    <a:pt x="47" y="65"/>
                  </a:cubicBezTo>
                  <a:cubicBezTo>
                    <a:pt x="39" y="65"/>
                    <a:pt x="33" y="64"/>
                    <a:pt x="29" y="62"/>
                  </a:cubicBezTo>
                  <a:cubicBezTo>
                    <a:pt x="25" y="60"/>
                    <a:pt x="22" y="56"/>
                    <a:pt x="22" y="51"/>
                  </a:cubicBezTo>
                  <a:cubicBezTo>
                    <a:pt x="22" y="51"/>
                    <a:pt x="22" y="51"/>
                    <a:pt x="22" y="51"/>
                  </a:cubicBezTo>
                  <a:cubicBezTo>
                    <a:pt x="22" y="51"/>
                    <a:pt x="26" y="54"/>
                    <a:pt x="34" y="54"/>
                  </a:cubicBezTo>
                  <a:cubicBezTo>
                    <a:pt x="39" y="54"/>
                    <a:pt x="43" y="53"/>
                    <a:pt x="44" y="51"/>
                  </a:cubicBezTo>
                  <a:cubicBezTo>
                    <a:pt x="44" y="51"/>
                    <a:pt x="44" y="51"/>
                    <a:pt x="44" y="51"/>
                  </a:cubicBezTo>
                  <a:cubicBezTo>
                    <a:pt x="36" y="51"/>
                    <a:pt x="30" y="50"/>
                    <a:pt x="26" y="47"/>
                  </a:cubicBezTo>
                  <a:cubicBezTo>
                    <a:pt x="22" y="45"/>
                    <a:pt x="19" y="42"/>
                    <a:pt x="19" y="37"/>
                  </a:cubicBezTo>
                  <a:cubicBezTo>
                    <a:pt x="20" y="37"/>
                    <a:pt x="20" y="37"/>
                    <a:pt x="20" y="37"/>
                  </a:cubicBezTo>
                  <a:cubicBezTo>
                    <a:pt x="20" y="37"/>
                    <a:pt x="24" y="40"/>
                    <a:pt x="31" y="40"/>
                  </a:cubicBezTo>
                  <a:cubicBezTo>
                    <a:pt x="37" y="40"/>
                    <a:pt x="41" y="38"/>
                    <a:pt x="42" y="37"/>
                  </a:cubicBezTo>
                  <a:cubicBezTo>
                    <a:pt x="42" y="36"/>
                    <a:pt x="42" y="36"/>
                    <a:pt x="42" y="36"/>
                  </a:cubicBezTo>
                  <a:cubicBezTo>
                    <a:pt x="34" y="36"/>
                    <a:pt x="28" y="35"/>
                    <a:pt x="24" y="33"/>
                  </a:cubicBezTo>
                  <a:cubicBezTo>
                    <a:pt x="20" y="31"/>
                    <a:pt x="17" y="28"/>
                    <a:pt x="17" y="18"/>
                  </a:cubicBezTo>
                  <a:cubicBezTo>
                    <a:pt x="18" y="18"/>
                    <a:pt x="18" y="18"/>
                    <a:pt x="18" y="18"/>
                  </a:cubicBezTo>
                  <a:cubicBezTo>
                    <a:pt x="25" y="24"/>
                    <a:pt x="31" y="25"/>
                    <a:pt x="37" y="25"/>
                  </a:cubicBezTo>
                  <a:cubicBezTo>
                    <a:pt x="45" y="25"/>
                    <a:pt x="50" y="24"/>
                    <a:pt x="53" y="24"/>
                  </a:cubicBezTo>
                  <a:cubicBezTo>
                    <a:pt x="55" y="24"/>
                    <a:pt x="57" y="25"/>
                    <a:pt x="57" y="28"/>
                  </a:cubicBezTo>
                  <a:cubicBezTo>
                    <a:pt x="57" y="31"/>
                    <a:pt x="54" y="35"/>
                    <a:pt x="54" y="42"/>
                  </a:cubicBezTo>
                  <a:cubicBezTo>
                    <a:pt x="54" y="53"/>
                    <a:pt x="59" y="59"/>
                    <a:pt x="65" y="59"/>
                  </a:cubicBezTo>
                  <a:cubicBezTo>
                    <a:pt x="65" y="59"/>
                    <a:pt x="66" y="62"/>
                    <a:pt x="70" y="62"/>
                  </a:cubicBezTo>
                  <a:cubicBezTo>
                    <a:pt x="72" y="62"/>
                    <a:pt x="72" y="62"/>
                    <a:pt x="72" y="62"/>
                  </a:cubicBezTo>
                  <a:cubicBezTo>
                    <a:pt x="73" y="62"/>
                    <a:pt x="73" y="62"/>
                    <a:pt x="73" y="62"/>
                  </a:cubicBezTo>
                  <a:cubicBezTo>
                    <a:pt x="74" y="67"/>
                    <a:pt x="78" y="69"/>
                    <a:pt x="78" y="69"/>
                  </a:cubicBezTo>
                  <a:cubicBezTo>
                    <a:pt x="78" y="69"/>
                    <a:pt x="78" y="69"/>
                    <a:pt x="78" y="69"/>
                  </a:cubicBezTo>
                  <a:cubicBezTo>
                    <a:pt x="78" y="69"/>
                    <a:pt x="82" y="67"/>
                    <a:pt x="83" y="62"/>
                  </a:cubicBezTo>
                  <a:cubicBezTo>
                    <a:pt x="84" y="62"/>
                    <a:pt x="84" y="62"/>
                    <a:pt x="84" y="62"/>
                  </a:cubicBezTo>
                  <a:cubicBezTo>
                    <a:pt x="84" y="62"/>
                    <a:pt x="84" y="62"/>
                    <a:pt x="86" y="62"/>
                  </a:cubicBezTo>
                  <a:cubicBezTo>
                    <a:pt x="90" y="62"/>
                    <a:pt x="91" y="59"/>
                    <a:pt x="91" y="59"/>
                  </a:cubicBezTo>
                  <a:cubicBezTo>
                    <a:pt x="97" y="59"/>
                    <a:pt x="102" y="53"/>
                    <a:pt x="102" y="42"/>
                  </a:cubicBezTo>
                  <a:cubicBezTo>
                    <a:pt x="102" y="35"/>
                    <a:pt x="99" y="31"/>
                    <a:pt x="99" y="28"/>
                  </a:cubicBezTo>
                  <a:cubicBezTo>
                    <a:pt x="99" y="25"/>
                    <a:pt x="101" y="24"/>
                    <a:pt x="103" y="24"/>
                  </a:cubicBezTo>
                  <a:cubicBezTo>
                    <a:pt x="105" y="24"/>
                    <a:pt x="111" y="25"/>
                    <a:pt x="119" y="25"/>
                  </a:cubicBezTo>
                  <a:cubicBezTo>
                    <a:pt x="125" y="25"/>
                    <a:pt x="131" y="24"/>
                    <a:pt x="138" y="18"/>
                  </a:cubicBezTo>
                  <a:cubicBezTo>
                    <a:pt x="139" y="18"/>
                    <a:pt x="139" y="18"/>
                    <a:pt x="139" y="18"/>
                  </a:cubicBezTo>
                  <a:cubicBezTo>
                    <a:pt x="139" y="28"/>
                    <a:pt x="136" y="31"/>
                    <a:pt x="132" y="33"/>
                  </a:cubicBezTo>
                  <a:cubicBezTo>
                    <a:pt x="128" y="35"/>
                    <a:pt x="122" y="36"/>
                    <a:pt x="114" y="36"/>
                  </a:cubicBezTo>
                  <a:cubicBezTo>
                    <a:pt x="114" y="37"/>
                    <a:pt x="114" y="37"/>
                    <a:pt x="114" y="37"/>
                  </a:cubicBezTo>
                  <a:cubicBezTo>
                    <a:pt x="115" y="38"/>
                    <a:pt x="119" y="40"/>
                    <a:pt x="125" y="40"/>
                  </a:cubicBezTo>
                  <a:cubicBezTo>
                    <a:pt x="132" y="40"/>
                    <a:pt x="136" y="37"/>
                    <a:pt x="136" y="37"/>
                  </a:cubicBezTo>
                  <a:cubicBezTo>
                    <a:pt x="136" y="37"/>
                    <a:pt x="136" y="37"/>
                    <a:pt x="136" y="37"/>
                  </a:cubicBezTo>
                  <a:cubicBezTo>
                    <a:pt x="136" y="42"/>
                    <a:pt x="133" y="45"/>
                    <a:pt x="129" y="47"/>
                  </a:cubicBezTo>
                  <a:cubicBezTo>
                    <a:pt x="125" y="50"/>
                    <a:pt x="120" y="51"/>
                    <a:pt x="111" y="51"/>
                  </a:cubicBezTo>
                  <a:cubicBezTo>
                    <a:pt x="111" y="51"/>
                    <a:pt x="111" y="51"/>
                    <a:pt x="111" y="51"/>
                  </a:cubicBezTo>
                  <a:cubicBezTo>
                    <a:pt x="113" y="53"/>
                    <a:pt x="116" y="54"/>
                    <a:pt x="122" y="54"/>
                  </a:cubicBezTo>
                  <a:cubicBezTo>
                    <a:pt x="130" y="54"/>
                    <a:pt x="134" y="51"/>
                    <a:pt x="134" y="51"/>
                  </a:cubicBezTo>
                  <a:cubicBezTo>
                    <a:pt x="134" y="51"/>
                    <a:pt x="134" y="51"/>
                    <a:pt x="134" y="51"/>
                  </a:cubicBezTo>
                  <a:cubicBezTo>
                    <a:pt x="134" y="56"/>
                    <a:pt x="131" y="60"/>
                    <a:pt x="127" y="62"/>
                  </a:cubicBezTo>
                  <a:cubicBezTo>
                    <a:pt x="123" y="64"/>
                    <a:pt x="117" y="65"/>
                    <a:pt x="109" y="65"/>
                  </a:cubicBezTo>
                  <a:cubicBezTo>
                    <a:pt x="109" y="65"/>
                    <a:pt x="109" y="65"/>
                    <a:pt x="109" y="65"/>
                  </a:cubicBezTo>
                  <a:cubicBezTo>
                    <a:pt x="111" y="67"/>
                    <a:pt x="114" y="69"/>
                    <a:pt x="120" y="69"/>
                  </a:cubicBezTo>
                  <a:cubicBezTo>
                    <a:pt x="128" y="69"/>
                    <a:pt x="132" y="66"/>
                    <a:pt x="132" y="66"/>
                  </a:cubicBezTo>
                  <a:cubicBezTo>
                    <a:pt x="132" y="66"/>
                    <a:pt x="132" y="66"/>
                    <a:pt x="132" y="66"/>
                  </a:cubicBezTo>
                  <a:cubicBezTo>
                    <a:pt x="132" y="72"/>
                    <a:pt x="128" y="75"/>
                    <a:pt x="124" y="76"/>
                  </a:cubicBezTo>
                  <a:cubicBezTo>
                    <a:pt x="121" y="77"/>
                    <a:pt x="115" y="79"/>
                    <a:pt x="105" y="79"/>
                  </a:cubicBezTo>
                  <a:close/>
                  <a:moveTo>
                    <a:pt x="82" y="55"/>
                  </a:moveTo>
                  <a:cubicBezTo>
                    <a:pt x="81" y="55"/>
                    <a:pt x="81" y="55"/>
                    <a:pt x="81" y="55"/>
                  </a:cubicBezTo>
                  <a:cubicBezTo>
                    <a:pt x="81" y="61"/>
                    <a:pt x="78" y="64"/>
                    <a:pt x="78" y="64"/>
                  </a:cubicBezTo>
                  <a:cubicBezTo>
                    <a:pt x="78" y="64"/>
                    <a:pt x="78" y="64"/>
                    <a:pt x="78" y="64"/>
                  </a:cubicBezTo>
                  <a:cubicBezTo>
                    <a:pt x="78" y="64"/>
                    <a:pt x="74" y="61"/>
                    <a:pt x="74" y="55"/>
                  </a:cubicBezTo>
                  <a:cubicBezTo>
                    <a:pt x="74" y="55"/>
                    <a:pt x="74" y="55"/>
                    <a:pt x="74" y="55"/>
                  </a:cubicBezTo>
                  <a:cubicBezTo>
                    <a:pt x="73" y="57"/>
                    <a:pt x="72" y="58"/>
                    <a:pt x="70" y="58"/>
                  </a:cubicBezTo>
                  <a:cubicBezTo>
                    <a:pt x="67" y="58"/>
                    <a:pt x="66" y="56"/>
                    <a:pt x="66" y="56"/>
                  </a:cubicBezTo>
                  <a:cubicBezTo>
                    <a:pt x="68" y="52"/>
                    <a:pt x="69" y="50"/>
                    <a:pt x="69" y="48"/>
                  </a:cubicBezTo>
                  <a:cubicBezTo>
                    <a:pt x="70" y="46"/>
                    <a:pt x="71" y="43"/>
                    <a:pt x="71" y="42"/>
                  </a:cubicBezTo>
                  <a:cubicBezTo>
                    <a:pt x="71" y="41"/>
                    <a:pt x="70" y="39"/>
                    <a:pt x="68" y="39"/>
                  </a:cubicBezTo>
                  <a:cubicBezTo>
                    <a:pt x="66" y="38"/>
                    <a:pt x="66" y="38"/>
                    <a:pt x="66" y="38"/>
                  </a:cubicBezTo>
                  <a:cubicBezTo>
                    <a:pt x="66" y="38"/>
                    <a:pt x="65" y="38"/>
                    <a:pt x="64" y="38"/>
                  </a:cubicBezTo>
                  <a:cubicBezTo>
                    <a:pt x="63" y="38"/>
                    <a:pt x="62" y="38"/>
                    <a:pt x="62" y="41"/>
                  </a:cubicBezTo>
                  <a:cubicBezTo>
                    <a:pt x="61" y="41"/>
                    <a:pt x="61" y="41"/>
                    <a:pt x="61" y="41"/>
                  </a:cubicBezTo>
                  <a:cubicBezTo>
                    <a:pt x="61" y="40"/>
                    <a:pt x="59" y="39"/>
                    <a:pt x="59" y="36"/>
                  </a:cubicBezTo>
                  <a:cubicBezTo>
                    <a:pt x="59" y="35"/>
                    <a:pt x="60" y="34"/>
                    <a:pt x="61" y="33"/>
                  </a:cubicBezTo>
                  <a:cubicBezTo>
                    <a:pt x="62" y="32"/>
                    <a:pt x="66" y="31"/>
                    <a:pt x="69" y="30"/>
                  </a:cubicBezTo>
                  <a:cubicBezTo>
                    <a:pt x="71" y="28"/>
                    <a:pt x="71" y="28"/>
                    <a:pt x="71" y="28"/>
                  </a:cubicBezTo>
                  <a:cubicBezTo>
                    <a:pt x="71" y="28"/>
                    <a:pt x="73" y="28"/>
                    <a:pt x="75" y="28"/>
                  </a:cubicBezTo>
                  <a:cubicBezTo>
                    <a:pt x="80" y="28"/>
                    <a:pt x="86" y="29"/>
                    <a:pt x="88" y="29"/>
                  </a:cubicBezTo>
                  <a:cubicBezTo>
                    <a:pt x="90" y="29"/>
                    <a:pt x="92" y="28"/>
                    <a:pt x="94" y="27"/>
                  </a:cubicBezTo>
                  <a:cubicBezTo>
                    <a:pt x="94" y="27"/>
                    <a:pt x="94" y="27"/>
                    <a:pt x="94" y="27"/>
                  </a:cubicBezTo>
                  <a:cubicBezTo>
                    <a:pt x="94" y="28"/>
                    <a:pt x="94" y="28"/>
                    <a:pt x="94" y="28"/>
                  </a:cubicBezTo>
                  <a:cubicBezTo>
                    <a:pt x="94" y="31"/>
                    <a:pt x="92" y="33"/>
                    <a:pt x="87" y="33"/>
                  </a:cubicBezTo>
                  <a:cubicBezTo>
                    <a:pt x="87" y="34"/>
                    <a:pt x="87" y="34"/>
                    <a:pt x="87" y="34"/>
                  </a:cubicBezTo>
                  <a:cubicBezTo>
                    <a:pt x="92" y="34"/>
                    <a:pt x="94" y="36"/>
                    <a:pt x="94" y="40"/>
                  </a:cubicBezTo>
                  <a:cubicBezTo>
                    <a:pt x="94" y="42"/>
                    <a:pt x="93" y="44"/>
                    <a:pt x="92" y="44"/>
                  </a:cubicBezTo>
                  <a:cubicBezTo>
                    <a:pt x="92" y="44"/>
                    <a:pt x="92" y="44"/>
                    <a:pt x="92" y="44"/>
                  </a:cubicBezTo>
                  <a:cubicBezTo>
                    <a:pt x="92" y="43"/>
                    <a:pt x="91" y="42"/>
                    <a:pt x="89" y="42"/>
                  </a:cubicBezTo>
                  <a:cubicBezTo>
                    <a:pt x="88" y="42"/>
                    <a:pt x="87" y="43"/>
                    <a:pt x="87" y="45"/>
                  </a:cubicBezTo>
                  <a:cubicBezTo>
                    <a:pt x="87" y="47"/>
                    <a:pt x="88" y="53"/>
                    <a:pt x="89" y="56"/>
                  </a:cubicBezTo>
                  <a:cubicBezTo>
                    <a:pt x="89" y="56"/>
                    <a:pt x="89" y="58"/>
                    <a:pt x="86" y="58"/>
                  </a:cubicBezTo>
                  <a:cubicBezTo>
                    <a:pt x="84" y="58"/>
                    <a:pt x="83" y="57"/>
                    <a:pt x="82" y="55"/>
                  </a:cubicBezTo>
                  <a:close/>
                  <a:moveTo>
                    <a:pt x="73" y="31"/>
                  </a:moveTo>
                  <a:cubicBezTo>
                    <a:pt x="73" y="31"/>
                    <a:pt x="73" y="31"/>
                    <a:pt x="73" y="31"/>
                  </a:cubicBezTo>
                  <a:cubicBezTo>
                    <a:pt x="73" y="32"/>
                    <a:pt x="74" y="33"/>
                    <a:pt x="76" y="33"/>
                  </a:cubicBezTo>
                  <a:cubicBezTo>
                    <a:pt x="77" y="33"/>
                    <a:pt x="78" y="32"/>
                    <a:pt x="78" y="31"/>
                  </a:cubicBezTo>
                  <a:cubicBezTo>
                    <a:pt x="78" y="31"/>
                    <a:pt x="78" y="31"/>
                    <a:pt x="78" y="31"/>
                  </a:cubicBezTo>
                  <a:lnTo>
                    <a:pt x="73" y="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7"/>
            <p:cNvSpPr>
              <a:spLocks noEditPoints="1"/>
            </p:cNvSpPr>
            <p:nvPr userDrawn="1"/>
          </p:nvSpPr>
          <p:spPr bwMode="auto">
            <a:xfrm>
              <a:off x="993" y="3152"/>
              <a:ext cx="122" cy="119"/>
            </a:xfrm>
            <a:custGeom>
              <a:avLst/>
              <a:gdLst>
                <a:gd name="T0" fmla="*/ 8 w 66"/>
                <a:gd name="T1" fmla="*/ 10 h 64"/>
                <a:gd name="T2" fmla="*/ 2 w 66"/>
                <a:gd name="T3" fmla="*/ 3 h 64"/>
                <a:gd name="T4" fmla="*/ 0 w 66"/>
                <a:gd name="T5" fmla="*/ 3 h 64"/>
                <a:gd name="T6" fmla="*/ 0 w 66"/>
                <a:gd name="T7" fmla="*/ 0 h 64"/>
                <a:gd name="T8" fmla="*/ 8 w 66"/>
                <a:gd name="T9" fmla="*/ 0 h 64"/>
                <a:gd name="T10" fmla="*/ 29 w 66"/>
                <a:gd name="T11" fmla="*/ 0 h 64"/>
                <a:gd name="T12" fmla="*/ 66 w 66"/>
                <a:gd name="T13" fmla="*/ 32 h 64"/>
                <a:gd name="T14" fmla="*/ 56 w 66"/>
                <a:gd name="T15" fmla="*/ 55 h 64"/>
                <a:gd name="T16" fmla="*/ 31 w 66"/>
                <a:gd name="T17" fmla="*/ 64 h 64"/>
                <a:gd name="T18" fmla="*/ 11 w 66"/>
                <a:gd name="T19" fmla="*/ 63 h 64"/>
                <a:gd name="T20" fmla="*/ 0 w 66"/>
                <a:gd name="T21" fmla="*/ 63 h 64"/>
                <a:gd name="T22" fmla="*/ 0 w 66"/>
                <a:gd name="T23" fmla="*/ 60 h 64"/>
                <a:gd name="T24" fmla="*/ 8 w 66"/>
                <a:gd name="T25" fmla="*/ 54 h 64"/>
                <a:gd name="T26" fmla="*/ 8 w 66"/>
                <a:gd name="T27" fmla="*/ 10 h 64"/>
                <a:gd name="T28" fmla="*/ 20 w 66"/>
                <a:gd name="T29" fmla="*/ 51 h 64"/>
                <a:gd name="T30" fmla="*/ 20 w 66"/>
                <a:gd name="T31" fmla="*/ 56 h 64"/>
                <a:gd name="T32" fmla="*/ 30 w 66"/>
                <a:gd name="T33" fmla="*/ 60 h 64"/>
                <a:gd name="T34" fmla="*/ 54 w 66"/>
                <a:gd name="T35" fmla="*/ 33 h 64"/>
                <a:gd name="T36" fmla="*/ 25 w 66"/>
                <a:gd name="T37" fmla="*/ 3 h 64"/>
                <a:gd name="T38" fmla="*/ 20 w 66"/>
                <a:gd name="T39" fmla="*/ 4 h 64"/>
                <a:gd name="T40" fmla="*/ 20 w 66"/>
                <a:gd name="T41" fmla="*/ 5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 h="64">
                  <a:moveTo>
                    <a:pt x="8" y="10"/>
                  </a:moveTo>
                  <a:cubicBezTo>
                    <a:pt x="8" y="5"/>
                    <a:pt x="8" y="3"/>
                    <a:pt x="2" y="3"/>
                  </a:cubicBezTo>
                  <a:cubicBezTo>
                    <a:pt x="1" y="3"/>
                    <a:pt x="0" y="3"/>
                    <a:pt x="0" y="3"/>
                  </a:cubicBezTo>
                  <a:cubicBezTo>
                    <a:pt x="0" y="0"/>
                    <a:pt x="0" y="0"/>
                    <a:pt x="0" y="0"/>
                  </a:cubicBezTo>
                  <a:cubicBezTo>
                    <a:pt x="2" y="0"/>
                    <a:pt x="5" y="0"/>
                    <a:pt x="8" y="0"/>
                  </a:cubicBezTo>
                  <a:cubicBezTo>
                    <a:pt x="15" y="0"/>
                    <a:pt x="23" y="0"/>
                    <a:pt x="29" y="0"/>
                  </a:cubicBezTo>
                  <a:cubicBezTo>
                    <a:pt x="52" y="0"/>
                    <a:pt x="66" y="13"/>
                    <a:pt x="66" y="32"/>
                  </a:cubicBezTo>
                  <a:cubicBezTo>
                    <a:pt x="66" y="41"/>
                    <a:pt x="62" y="50"/>
                    <a:pt x="56" y="55"/>
                  </a:cubicBezTo>
                  <a:cubicBezTo>
                    <a:pt x="49" y="61"/>
                    <a:pt x="40" y="64"/>
                    <a:pt x="31" y="64"/>
                  </a:cubicBezTo>
                  <a:cubicBezTo>
                    <a:pt x="27" y="64"/>
                    <a:pt x="19" y="63"/>
                    <a:pt x="11" y="63"/>
                  </a:cubicBezTo>
                  <a:cubicBezTo>
                    <a:pt x="8" y="63"/>
                    <a:pt x="5" y="63"/>
                    <a:pt x="0" y="63"/>
                  </a:cubicBezTo>
                  <a:cubicBezTo>
                    <a:pt x="0" y="60"/>
                    <a:pt x="0" y="60"/>
                    <a:pt x="0" y="60"/>
                  </a:cubicBezTo>
                  <a:cubicBezTo>
                    <a:pt x="7" y="60"/>
                    <a:pt x="8" y="59"/>
                    <a:pt x="8" y="54"/>
                  </a:cubicBezTo>
                  <a:lnTo>
                    <a:pt x="8" y="10"/>
                  </a:lnTo>
                  <a:close/>
                  <a:moveTo>
                    <a:pt x="20" y="51"/>
                  </a:moveTo>
                  <a:cubicBezTo>
                    <a:pt x="20" y="53"/>
                    <a:pt x="20" y="55"/>
                    <a:pt x="20" y="56"/>
                  </a:cubicBezTo>
                  <a:cubicBezTo>
                    <a:pt x="21" y="58"/>
                    <a:pt x="25" y="60"/>
                    <a:pt x="30" y="60"/>
                  </a:cubicBezTo>
                  <a:cubicBezTo>
                    <a:pt x="44" y="60"/>
                    <a:pt x="54" y="49"/>
                    <a:pt x="54" y="33"/>
                  </a:cubicBezTo>
                  <a:cubicBezTo>
                    <a:pt x="54" y="13"/>
                    <a:pt x="43" y="3"/>
                    <a:pt x="25" y="3"/>
                  </a:cubicBezTo>
                  <a:cubicBezTo>
                    <a:pt x="23" y="3"/>
                    <a:pt x="21" y="3"/>
                    <a:pt x="20" y="4"/>
                  </a:cubicBezTo>
                  <a:lnTo>
                    <a:pt x="2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8"/>
            <p:cNvSpPr>
              <a:spLocks noEditPoints="1"/>
            </p:cNvSpPr>
            <p:nvPr userDrawn="1"/>
          </p:nvSpPr>
          <p:spPr bwMode="auto">
            <a:xfrm>
              <a:off x="1125" y="3148"/>
              <a:ext cx="124" cy="121"/>
            </a:xfrm>
            <a:custGeom>
              <a:avLst/>
              <a:gdLst>
                <a:gd name="T0" fmla="*/ 0 w 67"/>
                <a:gd name="T1" fmla="*/ 62 h 65"/>
                <a:gd name="T2" fmla="*/ 11 w 67"/>
                <a:gd name="T3" fmla="*/ 53 h 65"/>
                <a:gd name="T4" fmla="*/ 29 w 67"/>
                <a:gd name="T5" fmla="*/ 4 h 65"/>
                <a:gd name="T6" fmla="*/ 38 w 67"/>
                <a:gd name="T7" fmla="*/ 0 h 65"/>
                <a:gd name="T8" fmla="*/ 59 w 67"/>
                <a:gd name="T9" fmla="*/ 57 h 65"/>
                <a:gd name="T10" fmla="*/ 67 w 67"/>
                <a:gd name="T11" fmla="*/ 62 h 65"/>
                <a:gd name="T12" fmla="*/ 67 w 67"/>
                <a:gd name="T13" fmla="*/ 65 h 65"/>
                <a:gd name="T14" fmla="*/ 55 w 67"/>
                <a:gd name="T15" fmla="*/ 65 h 65"/>
                <a:gd name="T16" fmla="*/ 40 w 67"/>
                <a:gd name="T17" fmla="*/ 65 h 65"/>
                <a:gd name="T18" fmla="*/ 40 w 67"/>
                <a:gd name="T19" fmla="*/ 62 h 65"/>
                <a:gd name="T20" fmla="*/ 41 w 67"/>
                <a:gd name="T21" fmla="*/ 62 h 65"/>
                <a:gd name="T22" fmla="*/ 47 w 67"/>
                <a:gd name="T23" fmla="*/ 60 h 65"/>
                <a:gd name="T24" fmla="*/ 46 w 67"/>
                <a:gd name="T25" fmla="*/ 56 h 65"/>
                <a:gd name="T26" fmla="*/ 42 w 67"/>
                <a:gd name="T27" fmla="*/ 44 h 65"/>
                <a:gd name="T28" fmla="*/ 19 w 67"/>
                <a:gd name="T29" fmla="*/ 44 h 65"/>
                <a:gd name="T30" fmla="*/ 15 w 67"/>
                <a:gd name="T31" fmla="*/ 55 h 65"/>
                <a:gd name="T32" fmla="*/ 14 w 67"/>
                <a:gd name="T33" fmla="*/ 59 h 65"/>
                <a:gd name="T34" fmla="*/ 22 w 67"/>
                <a:gd name="T35" fmla="*/ 62 h 65"/>
                <a:gd name="T36" fmla="*/ 22 w 67"/>
                <a:gd name="T37" fmla="*/ 65 h 65"/>
                <a:gd name="T38" fmla="*/ 7 w 67"/>
                <a:gd name="T39" fmla="*/ 65 h 65"/>
                <a:gd name="T40" fmla="*/ 0 w 67"/>
                <a:gd name="T41" fmla="*/ 65 h 65"/>
                <a:gd name="T42" fmla="*/ 0 w 67"/>
                <a:gd name="T43" fmla="*/ 62 h 65"/>
                <a:gd name="T44" fmla="*/ 30 w 67"/>
                <a:gd name="T45" fmla="*/ 12 h 65"/>
                <a:gd name="T46" fmla="*/ 21 w 67"/>
                <a:gd name="T47" fmla="*/ 38 h 65"/>
                <a:gd name="T48" fmla="*/ 40 w 67"/>
                <a:gd name="T49" fmla="*/ 38 h 65"/>
                <a:gd name="T50" fmla="*/ 30 w 67"/>
                <a:gd name="T51" fmla="*/ 1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62"/>
                  </a:moveTo>
                  <a:cubicBezTo>
                    <a:pt x="6" y="62"/>
                    <a:pt x="9" y="60"/>
                    <a:pt x="11" y="53"/>
                  </a:cubicBezTo>
                  <a:cubicBezTo>
                    <a:pt x="29" y="4"/>
                    <a:pt x="29" y="4"/>
                    <a:pt x="29" y="4"/>
                  </a:cubicBezTo>
                  <a:cubicBezTo>
                    <a:pt x="32" y="3"/>
                    <a:pt x="35" y="2"/>
                    <a:pt x="38" y="0"/>
                  </a:cubicBezTo>
                  <a:cubicBezTo>
                    <a:pt x="59" y="57"/>
                    <a:pt x="59" y="57"/>
                    <a:pt x="59" y="57"/>
                  </a:cubicBezTo>
                  <a:cubicBezTo>
                    <a:pt x="60" y="61"/>
                    <a:pt x="63" y="62"/>
                    <a:pt x="67" y="62"/>
                  </a:cubicBezTo>
                  <a:cubicBezTo>
                    <a:pt x="67" y="65"/>
                    <a:pt x="67" y="65"/>
                    <a:pt x="67" y="65"/>
                  </a:cubicBezTo>
                  <a:cubicBezTo>
                    <a:pt x="63" y="65"/>
                    <a:pt x="58" y="65"/>
                    <a:pt x="55" y="65"/>
                  </a:cubicBezTo>
                  <a:cubicBezTo>
                    <a:pt x="51" y="65"/>
                    <a:pt x="46" y="65"/>
                    <a:pt x="40" y="65"/>
                  </a:cubicBezTo>
                  <a:cubicBezTo>
                    <a:pt x="40" y="62"/>
                    <a:pt x="40" y="62"/>
                    <a:pt x="40" y="62"/>
                  </a:cubicBezTo>
                  <a:cubicBezTo>
                    <a:pt x="41" y="62"/>
                    <a:pt x="41" y="62"/>
                    <a:pt x="41" y="62"/>
                  </a:cubicBezTo>
                  <a:cubicBezTo>
                    <a:pt x="45" y="62"/>
                    <a:pt x="47" y="62"/>
                    <a:pt x="47" y="60"/>
                  </a:cubicBezTo>
                  <a:cubicBezTo>
                    <a:pt x="47" y="59"/>
                    <a:pt x="46" y="58"/>
                    <a:pt x="46" y="56"/>
                  </a:cubicBezTo>
                  <a:cubicBezTo>
                    <a:pt x="42" y="44"/>
                    <a:pt x="42" y="44"/>
                    <a:pt x="42" y="44"/>
                  </a:cubicBezTo>
                  <a:cubicBezTo>
                    <a:pt x="19" y="44"/>
                    <a:pt x="19" y="44"/>
                    <a:pt x="19" y="44"/>
                  </a:cubicBezTo>
                  <a:cubicBezTo>
                    <a:pt x="15" y="55"/>
                    <a:pt x="15" y="55"/>
                    <a:pt x="15" y="55"/>
                  </a:cubicBezTo>
                  <a:cubicBezTo>
                    <a:pt x="15" y="57"/>
                    <a:pt x="14" y="58"/>
                    <a:pt x="14" y="59"/>
                  </a:cubicBezTo>
                  <a:cubicBezTo>
                    <a:pt x="14" y="62"/>
                    <a:pt x="16" y="62"/>
                    <a:pt x="22" y="62"/>
                  </a:cubicBezTo>
                  <a:cubicBezTo>
                    <a:pt x="22" y="65"/>
                    <a:pt x="22" y="65"/>
                    <a:pt x="22" y="65"/>
                  </a:cubicBezTo>
                  <a:cubicBezTo>
                    <a:pt x="17" y="65"/>
                    <a:pt x="12" y="65"/>
                    <a:pt x="7" y="65"/>
                  </a:cubicBezTo>
                  <a:cubicBezTo>
                    <a:pt x="5" y="65"/>
                    <a:pt x="2" y="65"/>
                    <a:pt x="0" y="65"/>
                  </a:cubicBezTo>
                  <a:lnTo>
                    <a:pt x="0" y="62"/>
                  </a:lnTo>
                  <a:close/>
                  <a:moveTo>
                    <a:pt x="30" y="12"/>
                  </a:moveTo>
                  <a:cubicBezTo>
                    <a:pt x="21" y="38"/>
                    <a:pt x="21" y="38"/>
                    <a:pt x="21" y="38"/>
                  </a:cubicBezTo>
                  <a:cubicBezTo>
                    <a:pt x="40" y="38"/>
                    <a:pt x="40" y="38"/>
                    <a:pt x="40" y="38"/>
                  </a:cubicBezTo>
                  <a:lnTo>
                    <a:pt x="3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
            <p:cNvSpPr>
              <a:spLocks/>
            </p:cNvSpPr>
            <p:nvPr userDrawn="1"/>
          </p:nvSpPr>
          <p:spPr bwMode="auto">
            <a:xfrm>
              <a:off x="1258" y="3152"/>
              <a:ext cx="98" cy="119"/>
            </a:xfrm>
            <a:custGeom>
              <a:avLst/>
              <a:gdLst>
                <a:gd name="T0" fmla="*/ 0 w 53"/>
                <a:gd name="T1" fmla="*/ 60 h 64"/>
                <a:gd name="T2" fmla="*/ 8 w 53"/>
                <a:gd name="T3" fmla="*/ 54 h 64"/>
                <a:gd name="T4" fmla="*/ 8 w 53"/>
                <a:gd name="T5" fmla="*/ 10 h 64"/>
                <a:gd name="T6" fmla="*/ 0 w 53"/>
                <a:gd name="T7" fmla="*/ 3 h 64"/>
                <a:gd name="T8" fmla="*/ 0 w 53"/>
                <a:gd name="T9" fmla="*/ 3 h 64"/>
                <a:gd name="T10" fmla="*/ 0 w 53"/>
                <a:gd name="T11" fmla="*/ 0 h 64"/>
                <a:gd name="T12" fmla="*/ 7 w 53"/>
                <a:gd name="T13" fmla="*/ 0 h 64"/>
                <a:gd name="T14" fmla="*/ 27 w 53"/>
                <a:gd name="T15" fmla="*/ 0 h 64"/>
                <a:gd name="T16" fmla="*/ 27 w 53"/>
                <a:gd name="T17" fmla="*/ 3 h 64"/>
                <a:gd name="T18" fmla="*/ 19 w 53"/>
                <a:gd name="T19" fmla="*/ 10 h 64"/>
                <a:gd name="T20" fmla="*/ 19 w 53"/>
                <a:gd name="T21" fmla="*/ 51 h 64"/>
                <a:gd name="T22" fmla="*/ 31 w 53"/>
                <a:gd name="T23" fmla="*/ 59 h 64"/>
                <a:gd name="T24" fmla="*/ 50 w 53"/>
                <a:gd name="T25" fmla="*/ 48 h 64"/>
                <a:gd name="T26" fmla="*/ 53 w 53"/>
                <a:gd name="T27" fmla="*/ 49 h 64"/>
                <a:gd name="T28" fmla="*/ 49 w 53"/>
                <a:gd name="T29" fmla="*/ 64 h 64"/>
                <a:gd name="T30" fmla="*/ 39 w 53"/>
                <a:gd name="T31" fmla="*/ 63 h 64"/>
                <a:gd name="T32" fmla="*/ 23 w 53"/>
                <a:gd name="T33" fmla="*/ 63 h 64"/>
                <a:gd name="T34" fmla="*/ 12 w 53"/>
                <a:gd name="T35" fmla="*/ 63 h 64"/>
                <a:gd name="T36" fmla="*/ 0 w 53"/>
                <a:gd name="T37" fmla="*/ 64 h 64"/>
                <a:gd name="T38" fmla="*/ 0 w 53"/>
                <a:gd name="T39"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64">
                  <a:moveTo>
                    <a:pt x="0" y="60"/>
                  </a:moveTo>
                  <a:cubicBezTo>
                    <a:pt x="7" y="60"/>
                    <a:pt x="8" y="59"/>
                    <a:pt x="8" y="54"/>
                  </a:cubicBezTo>
                  <a:cubicBezTo>
                    <a:pt x="8" y="10"/>
                    <a:pt x="8" y="10"/>
                    <a:pt x="8" y="10"/>
                  </a:cubicBezTo>
                  <a:cubicBezTo>
                    <a:pt x="8" y="4"/>
                    <a:pt x="7" y="3"/>
                    <a:pt x="0" y="3"/>
                  </a:cubicBezTo>
                  <a:cubicBezTo>
                    <a:pt x="0" y="3"/>
                    <a:pt x="0" y="3"/>
                    <a:pt x="0" y="3"/>
                  </a:cubicBezTo>
                  <a:cubicBezTo>
                    <a:pt x="0" y="0"/>
                    <a:pt x="0" y="0"/>
                    <a:pt x="0" y="0"/>
                  </a:cubicBezTo>
                  <a:cubicBezTo>
                    <a:pt x="3" y="0"/>
                    <a:pt x="5" y="0"/>
                    <a:pt x="7" y="0"/>
                  </a:cubicBezTo>
                  <a:cubicBezTo>
                    <a:pt x="16" y="0"/>
                    <a:pt x="23" y="0"/>
                    <a:pt x="27" y="0"/>
                  </a:cubicBezTo>
                  <a:cubicBezTo>
                    <a:pt x="27" y="3"/>
                    <a:pt x="27" y="3"/>
                    <a:pt x="27" y="3"/>
                  </a:cubicBezTo>
                  <a:cubicBezTo>
                    <a:pt x="20" y="3"/>
                    <a:pt x="19" y="4"/>
                    <a:pt x="19" y="10"/>
                  </a:cubicBezTo>
                  <a:cubicBezTo>
                    <a:pt x="19" y="51"/>
                    <a:pt x="19" y="51"/>
                    <a:pt x="19" y="51"/>
                  </a:cubicBezTo>
                  <a:cubicBezTo>
                    <a:pt x="19" y="59"/>
                    <a:pt x="22" y="59"/>
                    <a:pt x="31" y="59"/>
                  </a:cubicBezTo>
                  <a:cubicBezTo>
                    <a:pt x="42" y="59"/>
                    <a:pt x="48" y="58"/>
                    <a:pt x="50" y="48"/>
                  </a:cubicBezTo>
                  <a:cubicBezTo>
                    <a:pt x="53" y="49"/>
                    <a:pt x="53" y="49"/>
                    <a:pt x="53" y="49"/>
                  </a:cubicBezTo>
                  <a:cubicBezTo>
                    <a:pt x="49" y="64"/>
                    <a:pt x="49" y="64"/>
                    <a:pt x="49" y="64"/>
                  </a:cubicBezTo>
                  <a:cubicBezTo>
                    <a:pt x="47" y="63"/>
                    <a:pt x="43" y="63"/>
                    <a:pt x="39" y="63"/>
                  </a:cubicBezTo>
                  <a:cubicBezTo>
                    <a:pt x="35" y="63"/>
                    <a:pt x="29" y="63"/>
                    <a:pt x="23" y="63"/>
                  </a:cubicBezTo>
                  <a:cubicBezTo>
                    <a:pt x="19" y="63"/>
                    <a:pt x="15" y="63"/>
                    <a:pt x="12" y="63"/>
                  </a:cubicBezTo>
                  <a:cubicBezTo>
                    <a:pt x="5" y="63"/>
                    <a:pt x="0"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0"/>
            <p:cNvSpPr>
              <a:spLocks/>
            </p:cNvSpPr>
            <p:nvPr userDrawn="1"/>
          </p:nvSpPr>
          <p:spPr bwMode="auto">
            <a:xfrm>
              <a:off x="1364" y="3152"/>
              <a:ext cx="135" cy="117"/>
            </a:xfrm>
            <a:custGeom>
              <a:avLst/>
              <a:gdLst>
                <a:gd name="T0" fmla="*/ 1 w 73"/>
                <a:gd name="T1" fmla="*/ 60 h 63"/>
                <a:gd name="T2" fmla="*/ 9 w 73"/>
                <a:gd name="T3" fmla="*/ 54 h 63"/>
                <a:gd name="T4" fmla="*/ 9 w 73"/>
                <a:gd name="T5" fmla="*/ 10 h 63"/>
                <a:gd name="T6" fmla="*/ 2 w 73"/>
                <a:gd name="T7" fmla="*/ 3 h 63"/>
                <a:gd name="T8" fmla="*/ 0 w 73"/>
                <a:gd name="T9" fmla="*/ 3 h 63"/>
                <a:gd name="T10" fmla="*/ 0 w 73"/>
                <a:gd name="T11" fmla="*/ 0 h 63"/>
                <a:gd name="T12" fmla="*/ 14 w 73"/>
                <a:gd name="T13" fmla="*/ 0 h 63"/>
                <a:gd name="T14" fmla="*/ 29 w 73"/>
                <a:gd name="T15" fmla="*/ 0 h 63"/>
                <a:gd name="T16" fmla="*/ 29 w 73"/>
                <a:gd name="T17" fmla="*/ 3 h 63"/>
                <a:gd name="T18" fmla="*/ 28 w 73"/>
                <a:gd name="T19" fmla="*/ 3 h 63"/>
                <a:gd name="T20" fmla="*/ 21 w 73"/>
                <a:gd name="T21" fmla="*/ 11 h 63"/>
                <a:gd name="T22" fmla="*/ 21 w 73"/>
                <a:gd name="T23" fmla="*/ 28 h 63"/>
                <a:gd name="T24" fmla="*/ 53 w 73"/>
                <a:gd name="T25" fmla="*/ 28 h 63"/>
                <a:gd name="T26" fmla="*/ 53 w 73"/>
                <a:gd name="T27" fmla="*/ 10 h 63"/>
                <a:gd name="T28" fmla="*/ 46 w 73"/>
                <a:gd name="T29" fmla="*/ 3 h 63"/>
                <a:gd name="T30" fmla="*/ 45 w 73"/>
                <a:gd name="T31" fmla="*/ 3 h 63"/>
                <a:gd name="T32" fmla="*/ 45 w 73"/>
                <a:gd name="T33" fmla="*/ 0 h 63"/>
                <a:gd name="T34" fmla="*/ 59 w 73"/>
                <a:gd name="T35" fmla="*/ 0 h 63"/>
                <a:gd name="T36" fmla="*/ 73 w 73"/>
                <a:gd name="T37" fmla="*/ 0 h 63"/>
                <a:gd name="T38" fmla="*/ 73 w 73"/>
                <a:gd name="T39" fmla="*/ 3 h 63"/>
                <a:gd name="T40" fmla="*/ 72 w 73"/>
                <a:gd name="T41" fmla="*/ 3 h 63"/>
                <a:gd name="T42" fmla="*/ 65 w 73"/>
                <a:gd name="T43" fmla="*/ 11 h 63"/>
                <a:gd name="T44" fmla="*/ 65 w 73"/>
                <a:gd name="T45" fmla="*/ 52 h 63"/>
                <a:gd name="T46" fmla="*/ 73 w 73"/>
                <a:gd name="T47" fmla="*/ 60 h 63"/>
                <a:gd name="T48" fmla="*/ 73 w 73"/>
                <a:gd name="T49" fmla="*/ 60 h 63"/>
                <a:gd name="T50" fmla="*/ 73 w 73"/>
                <a:gd name="T51" fmla="*/ 63 h 63"/>
                <a:gd name="T52" fmla="*/ 59 w 73"/>
                <a:gd name="T53" fmla="*/ 63 h 63"/>
                <a:gd name="T54" fmla="*/ 45 w 73"/>
                <a:gd name="T55" fmla="*/ 63 h 63"/>
                <a:gd name="T56" fmla="*/ 45 w 73"/>
                <a:gd name="T57" fmla="*/ 60 h 63"/>
                <a:gd name="T58" fmla="*/ 53 w 73"/>
                <a:gd name="T59" fmla="*/ 54 h 63"/>
                <a:gd name="T60" fmla="*/ 53 w 73"/>
                <a:gd name="T61" fmla="*/ 33 h 63"/>
                <a:gd name="T62" fmla="*/ 21 w 73"/>
                <a:gd name="T63" fmla="*/ 33 h 63"/>
                <a:gd name="T64" fmla="*/ 21 w 73"/>
                <a:gd name="T65" fmla="*/ 52 h 63"/>
                <a:gd name="T66" fmla="*/ 28 w 73"/>
                <a:gd name="T67" fmla="*/ 60 h 63"/>
                <a:gd name="T68" fmla="*/ 29 w 73"/>
                <a:gd name="T69" fmla="*/ 60 h 63"/>
                <a:gd name="T70" fmla="*/ 29 w 73"/>
                <a:gd name="T71" fmla="*/ 63 h 63"/>
                <a:gd name="T72" fmla="*/ 14 w 73"/>
                <a:gd name="T73" fmla="*/ 63 h 63"/>
                <a:gd name="T74" fmla="*/ 1 w 73"/>
                <a:gd name="T75" fmla="*/ 63 h 63"/>
                <a:gd name="T76" fmla="*/ 1 w 73"/>
                <a:gd name="T7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3">
                  <a:moveTo>
                    <a:pt x="1" y="60"/>
                  </a:moveTo>
                  <a:cubicBezTo>
                    <a:pt x="8" y="60"/>
                    <a:pt x="9" y="59"/>
                    <a:pt x="9" y="54"/>
                  </a:cubicBezTo>
                  <a:cubicBezTo>
                    <a:pt x="9" y="10"/>
                    <a:pt x="9" y="10"/>
                    <a:pt x="9" y="10"/>
                  </a:cubicBezTo>
                  <a:cubicBezTo>
                    <a:pt x="9" y="4"/>
                    <a:pt x="9" y="3"/>
                    <a:pt x="2" y="3"/>
                  </a:cubicBezTo>
                  <a:cubicBezTo>
                    <a:pt x="1" y="3"/>
                    <a:pt x="0" y="3"/>
                    <a:pt x="0" y="3"/>
                  </a:cubicBezTo>
                  <a:cubicBezTo>
                    <a:pt x="0" y="0"/>
                    <a:pt x="0" y="0"/>
                    <a:pt x="0" y="0"/>
                  </a:cubicBezTo>
                  <a:cubicBezTo>
                    <a:pt x="3" y="0"/>
                    <a:pt x="9" y="0"/>
                    <a:pt x="14" y="0"/>
                  </a:cubicBezTo>
                  <a:cubicBezTo>
                    <a:pt x="19" y="0"/>
                    <a:pt x="24" y="0"/>
                    <a:pt x="29" y="0"/>
                  </a:cubicBezTo>
                  <a:cubicBezTo>
                    <a:pt x="29" y="3"/>
                    <a:pt x="29" y="3"/>
                    <a:pt x="29" y="3"/>
                  </a:cubicBezTo>
                  <a:cubicBezTo>
                    <a:pt x="28" y="3"/>
                    <a:pt x="28" y="3"/>
                    <a:pt x="28" y="3"/>
                  </a:cubicBezTo>
                  <a:cubicBezTo>
                    <a:pt x="22" y="3"/>
                    <a:pt x="21" y="5"/>
                    <a:pt x="21" y="11"/>
                  </a:cubicBezTo>
                  <a:cubicBezTo>
                    <a:pt x="21" y="28"/>
                    <a:pt x="21" y="28"/>
                    <a:pt x="21" y="28"/>
                  </a:cubicBezTo>
                  <a:cubicBezTo>
                    <a:pt x="53" y="28"/>
                    <a:pt x="53" y="28"/>
                    <a:pt x="53" y="28"/>
                  </a:cubicBezTo>
                  <a:cubicBezTo>
                    <a:pt x="53" y="10"/>
                    <a:pt x="53" y="10"/>
                    <a:pt x="53" y="10"/>
                  </a:cubicBezTo>
                  <a:cubicBezTo>
                    <a:pt x="53" y="4"/>
                    <a:pt x="53" y="3"/>
                    <a:pt x="46" y="3"/>
                  </a:cubicBezTo>
                  <a:cubicBezTo>
                    <a:pt x="45" y="3"/>
                    <a:pt x="45" y="3"/>
                    <a:pt x="45" y="3"/>
                  </a:cubicBezTo>
                  <a:cubicBezTo>
                    <a:pt x="45" y="0"/>
                    <a:pt x="45" y="0"/>
                    <a:pt x="45" y="0"/>
                  </a:cubicBezTo>
                  <a:cubicBezTo>
                    <a:pt x="49" y="0"/>
                    <a:pt x="53" y="0"/>
                    <a:pt x="59" y="0"/>
                  </a:cubicBezTo>
                  <a:cubicBezTo>
                    <a:pt x="63" y="0"/>
                    <a:pt x="68" y="0"/>
                    <a:pt x="73" y="0"/>
                  </a:cubicBezTo>
                  <a:cubicBezTo>
                    <a:pt x="73" y="3"/>
                    <a:pt x="73" y="3"/>
                    <a:pt x="73" y="3"/>
                  </a:cubicBezTo>
                  <a:cubicBezTo>
                    <a:pt x="73" y="3"/>
                    <a:pt x="73" y="3"/>
                    <a:pt x="72" y="3"/>
                  </a:cubicBezTo>
                  <a:cubicBezTo>
                    <a:pt x="66" y="3"/>
                    <a:pt x="65" y="5"/>
                    <a:pt x="65" y="11"/>
                  </a:cubicBezTo>
                  <a:cubicBezTo>
                    <a:pt x="65" y="52"/>
                    <a:pt x="65" y="52"/>
                    <a:pt x="65" y="52"/>
                  </a:cubicBezTo>
                  <a:cubicBezTo>
                    <a:pt x="65" y="59"/>
                    <a:pt x="65" y="60"/>
                    <a:pt x="73" y="60"/>
                  </a:cubicBezTo>
                  <a:cubicBezTo>
                    <a:pt x="73" y="60"/>
                    <a:pt x="73" y="60"/>
                    <a:pt x="73" y="60"/>
                  </a:cubicBezTo>
                  <a:cubicBezTo>
                    <a:pt x="73" y="63"/>
                    <a:pt x="73" y="63"/>
                    <a:pt x="73" y="63"/>
                  </a:cubicBezTo>
                  <a:cubicBezTo>
                    <a:pt x="68" y="63"/>
                    <a:pt x="63" y="63"/>
                    <a:pt x="59" y="63"/>
                  </a:cubicBezTo>
                  <a:cubicBezTo>
                    <a:pt x="55" y="63"/>
                    <a:pt x="50" y="63"/>
                    <a:pt x="45" y="63"/>
                  </a:cubicBezTo>
                  <a:cubicBezTo>
                    <a:pt x="45" y="60"/>
                    <a:pt x="45" y="60"/>
                    <a:pt x="45" y="60"/>
                  </a:cubicBezTo>
                  <a:cubicBezTo>
                    <a:pt x="52" y="60"/>
                    <a:pt x="53" y="59"/>
                    <a:pt x="53" y="54"/>
                  </a:cubicBezTo>
                  <a:cubicBezTo>
                    <a:pt x="53" y="33"/>
                    <a:pt x="53" y="33"/>
                    <a:pt x="53" y="33"/>
                  </a:cubicBezTo>
                  <a:cubicBezTo>
                    <a:pt x="21" y="33"/>
                    <a:pt x="21" y="33"/>
                    <a:pt x="21" y="33"/>
                  </a:cubicBezTo>
                  <a:cubicBezTo>
                    <a:pt x="21" y="52"/>
                    <a:pt x="21" y="52"/>
                    <a:pt x="21" y="52"/>
                  </a:cubicBezTo>
                  <a:cubicBezTo>
                    <a:pt x="21" y="59"/>
                    <a:pt x="21" y="60"/>
                    <a:pt x="28" y="60"/>
                  </a:cubicBezTo>
                  <a:cubicBezTo>
                    <a:pt x="29" y="60"/>
                    <a:pt x="29" y="60"/>
                    <a:pt x="29" y="60"/>
                  </a:cubicBezTo>
                  <a:cubicBezTo>
                    <a:pt x="29" y="63"/>
                    <a:pt x="29" y="63"/>
                    <a:pt x="29" y="63"/>
                  </a:cubicBezTo>
                  <a:cubicBezTo>
                    <a:pt x="24" y="63"/>
                    <a:pt x="19" y="63"/>
                    <a:pt x="14" y="63"/>
                  </a:cubicBezTo>
                  <a:cubicBezTo>
                    <a:pt x="10" y="63"/>
                    <a:pt x="6" y="63"/>
                    <a:pt x="1" y="63"/>
                  </a:cubicBezTo>
                  <a:lnTo>
                    <a:pt x="1"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1"/>
            <p:cNvSpPr>
              <a:spLocks noEditPoints="1"/>
            </p:cNvSpPr>
            <p:nvPr userDrawn="1"/>
          </p:nvSpPr>
          <p:spPr bwMode="auto">
            <a:xfrm>
              <a:off x="1514" y="3150"/>
              <a:ext cx="126" cy="123"/>
            </a:xfrm>
            <a:custGeom>
              <a:avLst/>
              <a:gdLst>
                <a:gd name="T0" fmla="*/ 10 w 68"/>
                <a:gd name="T1" fmla="*/ 58 h 66"/>
                <a:gd name="T2" fmla="*/ 0 w 68"/>
                <a:gd name="T3" fmla="*/ 34 h 66"/>
                <a:gd name="T4" fmla="*/ 7 w 68"/>
                <a:gd name="T5" fmla="*/ 12 h 66"/>
                <a:gd name="T6" fmla="*/ 35 w 68"/>
                <a:gd name="T7" fmla="*/ 0 h 66"/>
                <a:gd name="T8" fmla="*/ 57 w 68"/>
                <a:gd name="T9" fmla="*/ 8 h 66"/>
                <a:gd name="T10" fmla="*/ 68 w 68"/>
                <a:gd name="T11" fmla="*/ 32 h 66"/>
                <a:gd name="T12" fmla="*/ 60 w 68"/>
                <a:gd name="T13" fmla="*/ 54 h 66"/>
                <a:gd name="T14" fmla="*/ 33 w 68"/>
                <a:gd name="T15" fmla="*/ 66 h 66"/>
                <a:gd name="T16" fmla="*/ 10 w 68"/>
                <a:gd name="T17" fmla="*/ 58 h 66"/>
                <a:gd name="T18" fmla="*/ 12 w 68"/>
                <a:gd name="T19" fmla="*/ 31 h 66"/>
                <a:gd name="T20" fmla="*/ 35 w 68"/>
                <a:gd name="T21" fmla="*/ 62 h 66"/>
                <a:gd name="T22" fmla="*/ 55 w 68"/>
                <a:gd name="T23" fmla="*/ 34 h 66"/>
                <a:gd name="T24" fmla="*/ 33 w 68"/>
                <a:gd name="T25" fmla="*/ 4 h 66"/>
                <a:gd name="T26" fmla="*/ 12 w 68"/>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66">
                  <a:moveTo>
                    <a:pt x="10" y="58"/>
                  </a:moveTo>
                  <a:cubicBezTo>
                    <a:pt x="3" y="51"/>
                    <a:pt x="0" y="44"/>
                    <a:pt x="0" y="34"/>
                  </a:cubicBezTo>
                  <a:cubicBezTo>
                    <a:pt x="0" y="25"/>
                    <a:pt x="3" y="18"/>
                    <a:pt x="7" y="12"/>
                  </a:cubicBezTo>
                  <a:cubicBezTo>
                    <a:pt x="14" y="4"/>
                    <a:pt x="23" y="0"/>
                    <a:pt x="35" y="0"/>
                  </a:cubicBezTo>
                  <a:cubicBezTo>
                    <a:pt x="44" y="0"/>
                    <a:pt x="51" y="2"/>
                    <a:pt x="57" y="8"/>
                  </a:cubicBezTo>
                  <a:cubicBezTo>
                    <a:pt x="65" y="14"/>
                    <a:pt x="68" y="22"/>
                    <a:pt x="68" y="32"/>
                  </a:cubicBezTo>
                  <a:cubicBezTo>
                    <a:pt x="68" y="40"/>
                    <a:pt x="65" y="48"/>
                    <a:pt x="60" y="54"/>
                  </a:cubicBezTo>
                  <a:cubicBezTo>
                    <a:pt x="53" y="62"/>
                    <a:pt x="44" y="66"/>
                    <a:pt x="33" y="66"/>
                  </a:cubicBezTo>
                  <a:cubicBezTo>
                    <a:pt x="24" y="66"/>
                    <a:pt x="17" y="63"/>
                    <a:pt x="10" y="58"/>
                  </a:cubicBezTo>
                  <a:close/>
                  <a:moveTo>
                    <a:pt x="12" y="31"/>
                  </a:moveTo>
                  <a:cubicBezTo>
                    <a:pt x="12" y="50"/>
                    <a:pt x="22" y="62"/>
                    <a:pt x="35" y="62"/>
                  </a:cubicBezTo>
                  <a:cubicBezTo>
                    <a:pt x="47" y="62"/>
                    <a:pt x="55" y="52"/>
                    <a:pt x="55" y="34"/>
                  </a:cubicBezTo>
                  <a:cubicBezTo>
                    <a:pt x="55" y="16"/>
                    <a:pt x="45" y="4"/>
                    <a:pt x="33" y="4"/>
                  </a:cubicBezTo>
                  <a:cubicBezTo>
                    <a:pt x="20" y="4"/>
                    <a:pt x="12" y="13"/>
                    <a:pt x="12"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2"/>
            <p:cNvSpPr>
              <a:spLocks/>
            </p:cNvSpPr>
            <p:nvPr userDrawn="1"/>
          </p:nvSpPr>
          <p:spPr bwMode="auto">
            <a:xfrm>
              <a:off x="1653" y="3152"/>
              <a:ext cx="124" cy="121"/>
            </a:xfrm>
            <a:custGeom>
              <a:avLst/>
              <a:gdLst>
                <a:gd name="T0" fmla="*/ 0 w 67"/>
                <a:gd name="T1" fmla="*/ 0 h 65"/>
                <a:gd name="T2" fmla="*/ 13 w 67"/>
                <a:gd name="T3" fmla="*/ 1 h 65"/>
                <a:gd name="T4" fmla="*/ 27 w 67"/>
                <a:gd name="T5" fmla="*/ 0 h 65"/>
                <a:gd name="T6" fmla="*/ 27 w 67"/>
                <a:gd name="T7" fmla="*/ 3 h 65"/>
                <a:gd name="T8" fmla="*/ 26 w 67"/>
                <a:gd name="T9" fmla="*/ 3 h 65"/>
                <a:gd name="T10" fmla="*/ 20 w 67"/>
                <a:gd name="T11" fmla="*/ 11 h 65"/>
                <a:gd name="T12" fmla="*/ 20 w 67"/>
                <a:gd name="T13" fmla="*/ 41 h 65"/>
                <a:gd name="T14" fmla="*/ 36 w 67"/>
                <a:gd name="T15" fmla="*/ 60 h 65"/>
                <a:gd name="T16" fmla="*/ 52 w 67"/>
                <a:gd name="T17" fmla="*/ 53 h 65"/>
                <a:gd name="T18" fmla="*/ 54 w 67"/>
                <a:gd name="T19" fmla="*/ 39 h 65"/>
                <a:gd name="T20" fmla="*/ 54 w 67"/>
                <a:gd name="T21" fmla="*/ 14 h 65"/>
                <a:gd name="T22" fmla="*/ 47 w 67"/>
                <a:gd name="T23" fmla="*/ 3 h 65"/>
                <a:gd name="T24" fmla="*/ 46 w 67"/>
                <a:gd name="T25" fmla="*/ 3 h 65"/>
                <a:gd name="T26" fmla="*/ 46 w 67"/>
                <a:gd name="T27" fmla="*/ 0 h 65"/>
                <a:gd name="T28" fmla="*/ 55 w 67"/>
                <a:gd name="T29" fmla="*/ 0 h 65"/>
                <a:gd name="T30" fmla="*/ 67 w 67"/>
                <a:gd name="T31" fmla="*/ 0 h 65"/>
                <a:gd name="T32" fmla="*/ 67 w 67"/>
                <a:gd name="T33" fmla="*/ 3 h 65"/>
                <a:gd name="T34" fmla="*/ 65 w 67"/>
                <a:gd name="T35" fmla="*/ 3 h 65"/>
                <a:gd name="T36" fmla="*/ 59 w 67"/>
                <a:gd name="T37" fmla="*/ 14 h 65"/>
                <a:gd name="T38" fmla="*/ 59 w 67"/>
                <a:gd name="T39" fmla="*/ 37 h 65"/>
                <a:gd name="T40" fmla="*/ 54 w 67"/>
                <a:gd name="T41" fmla="*/ 58 h 65"/>
                <a:gd name="T42" fmla="*/ 32 w 67"/>
                <a:gd name="T43" fmla="*/ 65 h 65"/>
                <a:gd name="T44" fmla="*/ 8 w 67"/>
                <a:gd name="T45" fmla="*/ 40 h 65"/>
                <a:gd name="T46" fmla="*/ 8 w 67"/>
                <a:gd name="T47" fmla="*/ 13 h 65"/>
                <a:gd name="T48" fmla="*/ 0 w 67"/>
                <a:gd name="T49" fmla="*/ 3 h 65"/>
                <a:gd name="T50" fmla="*/ 0 w 67"/>
                <a:gd name="T51"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7" h="65">
                  <a:moveTo>
                    <a:pt x="0" y="0"/>
                  </a:moveTo>
                  <a:cubicBezTo>
                    <a:pt x="4" y="0"/>
                    <a:pt x="9" y="1"/>
                    <a:pt x="13" y="1"/>
                  </a:cubicBezTo>
                  <a:cubicBezTo>
                    <a:pt x="18" y="1"/>
                    <a:pt x="22" y="0"/>
                    <a:pt x="27" y="0"/>
                  </a:cubicBezTo>
                  <a:cubicBezTo>
                    <a:pt x="27" y="3"/>
                    <a:pt x="27" y="3"/>
                    <a:pt x="27" y="3"/>
                  </a:cubicBezTo>
                  <a:cubicBezTo>
                    <a:pt x="27" y="3"/>
                    <a:pt x="27" y="3"/>
                    <a:pt x="26" y="3"/>
                  </a:cubicBezTo>
                  <a:cubicBezTo>
                    <a:pt x="20" y="3"/>
                    <a:pt x="20" y="5"/>
                    <a:pt x="20" y="11"/>
                  </a:cubicBezTo>
                  <a:cubicBezTo>
                    <a:pt x="20" y="41"/>
                    <a:pt x="20" y="41"/>
                    <a:pt x="20" y="41"/>
                  </a:cubicBezTo>
                  <a:cubicBezTo>
                    <a:pt x="20" y="54"/>
                    <a:pt x="25" y="60"/>
                    <a:pt x="36" y="60"/>
                  </a:cubicBezTo>
                  <a:cubicBezTo>
                    <a:pt x="43" y="60"/>
                    <a:pt x="49" y="57"/>
                    <a:pt x="52" y="53"/>
                  </a:cubicBezTo>
                  <a:cubicBezTo>
                    <a:pt x="54" y="49"/>
                    <a:pt x="54" y="45"/>
                    <a:pt x="54" y="39"/>
                  </a:cubicBezTo>
                  <a:cubicBezTo>
                    <a:pt x="54" y="14"/>
                    <a:pt x="54" y="14"/>
                    <a:pt x="54" y="14"/>
                  </a:cubicBezTo>
                  <a:cubicBezTo>
                    <a:pt x="54" y="6"/>
                    <a:pt x="53" y="3"/>
                    <a:pt x="47" y="3"/>
                  </a:cubicBezTo>
                  <a:cubicBezTo>
                    <a:pt x="46" y="3"/>
                    <a:pt x="46" y="3"/>
                    <a:pt x="46" y="3"/>
                  </a:cubicBezTo>
                  <a:cubicBezTo>
                    <a:pt x="46" y="0"/>
                    <a:pt x="46" y="0"/>
                    <a:pt x="46" y="0"/>
                  </a:cubicBezTo>
                  <a:cubicBezTo>
                    <a:pt x="48" y="0"/>
                    <a:pt x="51" y="0"/>
                    <a:pt x="55" y="0"/>
                  </a:cubicBezTo>
                  <a:cubicBezTo>
                    <a:pt x="58" y="0"/>
                    <a:pt x="62" y="0"/>
                    <a:pt x="67" y="0"/>
                  </a:cubicBezTo>
                  <a:cubicBezTo>
                    <a:pt x="67" y="3"/>
                    <a:pt x="67" y="3"/>
                    <a:pt x="67" y="3"/>
                  </a:cubicBezTo>
                  <a:cubicBezTo>
                    <a:pt x="67" y="3"/>
                    <a:pt x="66" y="3"/>
                    <a:pt x="65" y="3"/>
                  </a:cubicBezTo>
                  <a:cubicBezTo>
                    <a:pt x="60" y="3"/>
                    <a:pt x="59" y="6"/>
                    <a:pt x="59" y="14"/>
                  </a:cubicBezTo>
                  <a:cubicBezTo>
                    <a:pt x="59" y="37"/>
                    <a:pt x="59" y="37"/>
                    <a:pt x="59" y="37"/>
                  </a:cubicBezTo>
                  <a:cubicBezTo>
                    <a:pt x="59" y="46"/>
                    <a:pt x="59" y="52"/>
                    <a:pt x="54" y="58"/>
                  </a:cubicBezTo>
                  <a:cubicBezTo>
                    <a:pt x="49" y="63"/>
                    <a:pt x="42" y="65"/>
                    <a:pt x="32" y="65"/>
                  </a:cubicBezTo>
                  <a:cubicBezTo>
                    <a:pt x="15" y="65"/>
                    <a:pt x="8" y="57"/>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3"/>
            <p:cNvSpPr>
              <a:spLocks/>
            </p:cNvSpPr>
            <p:nvPr userDrawn="1"/>
          </p:nvSpPr>
          <p:spPr bwMode="auto">
            <a:xfrm>
              <a:off x="1792" y="3150"/>
              <a:ext cx="68" cy="123"/>
            </a:xfrm>
            <a:custGeom>
              <a:avLst/>
              <a:gdLst>
                <a:gd name="T0" fmla="*/ 0 w 37"/>
                <a:gd name="T1" fmla="*/ 48 h 66"/>
                <a:gd name="T2" fmla="*/ 2 w 37"/>
                <a:gd name="T3" fmla="*/ 47 h 66"/>
                <a:gd name="T4" fmla="*/ 16 w 37"/>
                <a:gd name="T5" fmla="*/ 62 h 66"/>
                <a:gd name="T6" fmla="*/ 27 w 37"/>
                <a:gd name="T7" fmla="*/ 51 h 66"/>
                <a:gd name="T8" fmla="*/ 24 w 37"/>
                <a:gd name="T9" fmla="*/ 43 h 66"/>
                <a:gd name="T10" fmla="*/ 13 w 37"/>
                <a:gd name="T11" fmla="*/ 36 h 66"/>
                <a:gd name="T12" fmla="*/ 1 w 37"/>
                <a:gd name="T13" fmla="*/ 19 h 66"/>
                <a:gd name="T14" fmla="*/ 21 w 37"/>
                <a:gd name="T15" fmla="*/ 0 h 66"/>
                <a:gd name="T16" fmla="*/ 33 w 37"/>
                <a:gd name="T17" fmla="*/ 1 h 66"/>
                <a:gd name="T18" fmla="*/ 34 w 37"/>
                <a:gd name="T19" fmla="*/ 14 h 66"/>
                <a:gd name="T20" fmla="*/ 32 w 37"/>
                <a:gd name="T21" fmla="*/ 15 h 66"/>
                <a:gd name="T22" fmla="*/ 21 w 37"/>
                <a:gd name="T23" fmla="*/ 4 h 66"/>
                <a:gd name="T24" fmla="*/ 10 w 37"/>
                <a:gd name="T25" fmla="*/ 14 h 66"/>
                <a:gd name="T26" fmla="*/ 13 w 37"/>
                <a:gd name="T27" fmla="*/ 22 h 66"/>
                <a:gd name="T28" fmla="*/ 24 w 37"/>
                <a:gd name="T29" fmla="*/ 28 h 66"/>
                <a:gd name="T30" fmla="*/ 37 w 37"/>
                <a:gd name="T31" fmla="*/ 46 h 66"/>
                <a:gd name="T32" fmla="*/ 16 w 37"/>
                <a:gd name="T33" fmla="*/ 66 h 66"/>
                <a:gd name="T34" fmla="*/ 1 w 37"/>
                <a:gd name="T35" fmla="*/ 61 h 66"/>
                <a:gd name="T36" fmla="*/ 0 w 37"/>
                <a:gd name="T37"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6">
                  <a:moveTo>
                    <a:pt x="0" y="48"/>
                  </a:moveTo>
                  <a:cubicBezTo>
                    <a:pt x="2" y="47"/>
                    <a:pt x="2" y="47"/>
                    <a:pt x="2" y="47"/>
                  </a:cubicBezTo>
                  <a:cubicBezTo>
                    <a:pt x="4" y="57"/>
                    <a:pt x="8" y="62"/>
                    <a:pt x="16" y="62"/>
                  </a:cubicBezTo>
                  <a:cubicBezTo>
                    <a:pt x="23" y="62"/>
                    <a:pt x="27" y="58"/>
                    <a:pt x="27" y="51"/>
                  </a:cubicBezTo>
                  <a:cubicBezTo>
                    <a:pt x="27" y="48"/>
                    <a:pt x="26" y="45"/>
                    <a:pt x="24" y="43"/>
                  </a:cubicBezTo>
                  <a:cubicBezTo>
                    <a:pt x="20" y="40"/>
                    <a:pt x="16" y="38"/>
                    <a:pt x="13" y="36"/>
                  </a:cubicBezTo>
                  <a:cubicBezTo>
                    <a:pt x="5" y="32"/>
                    <a:pt x="1" y="27"/>
                    <a:pt x="1" y="19"/>
                  </a:cubicBezTo>
                  <a:cubicBezTo>
                    <a:pt x="1" y="8"/>
                    <a:pt x="9" y="0"/>
                    <a:pt x="21" y="0"/>
                  </a:cubicBezTo>
                  <a:cubicBezTo>
                    <a:pt x="24" y="0"/>
                    <a:pt x="28" y="0"/>
                    <a:pt x="33" y="1"/>
                  </a:cubicBezTo>
                  <a:cubicBezTo>
                    <a:pt x="34" y="14"/>
                    <a:pt x="34" y="14"/>
                    <a:pt x="34" y="14"/>
                  </a:cubicBezTo>
                  <a:cubicBezTo>
                    <a:pt x="32" y="15"/>
                    <a:pt x="32" y="15"/>
                    <a:pt x="32" y="15"/>
                  </a:cubicBezTo>
                  <a:cubicBezTo>
                    <a:pt x="30" y="7"/>
                    <a:pt x="27" y="4"/>
                    <a:pt x="21" y="4"/>
                  </a:cubicBezTo>
                  <a:cubicBezTo>
                    <a:pt x="15" y="4"/>
                    <a:pt x="10" y="8"/>
                    <a:pt x="10" y="14"/>
                  </a:cubicBezTo>
                  <a:cubicBezTo>
                    <a:pt x="10" y="17"/>
                    <a:pt x="11" y="20"/>
                    <a:pt x="13" y="22"/>
                  </a:cubicBezTo>
                  <a:cubicBezTo>
                    <a:pt x="16" y="25"/>
                    <a:pt x="20" y="26"/>
                    <a:pt x="24" y="28"/>
                  </a:cubicBezTo>
                  <a:cubicBezTo>
                    <a:pt x="32" y="33"/>
                    <a:pt x="37" y="38"/>
                    <a:pt x="37" y="46"/>
                  </a:cubicBezTo>
                  <a:cubicBezTo>
                    <a:pt x="37" y="58"/>
                    <a:pt x="29" y="66"/>
                    <a:pt x="16" y="66"/>
                  </a:cubicBezTo>
                  <a:cubicBezTo>
                    <a:pt x="10" y="66"/>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4"/>
            <p:cNvSpPr>
              <a:spLocks/>
            </p:cNvSpPr>
            <p:nvPr userDrawn="1"/>
          </p:nvSpPr>
          <p:spPr bwMode="auto">
            <a:xfrm>
              <a:off x="1879" y="3152"/>
              <a:ext cx="52" cy="117"/>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3 w 28"/>
                <a:gd name="T13" fmla="*/ 0 h 63"/>
                <a:gd name="T14" fmla="*/ 28 w 28"/>
                <a:gd name="T15" fmla="*/ 0 h 63"/>
                <a:gd name="T16" fmla="*/ 28 w 28"/>
                <a:gd name="T17" fmla="*/ 3 h 63"/>
                <a:gd name="T18" fmla="*/ 27 w 28"/>
                <a:gd name="T19" fmla="*/ 3 h 63"/>
                <a:gd name="T20" fmla="*/ 19 w 28"/>
                <a:gd name="T21" fmla="*/ 11 h 63"/>
                <a:gd name="T22" fmla="*/ 19 w 28"/>
                <a:gd name="T23" fmla="*/ 53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3" y="0"/>
                  </a:cubicBezTo>
                  <a:cubicBezTo>
                    <a:pt x="18" y="0"/>
                    <a:pt x="23" y="0"/>
                    <a:pt x="28" y="0"/>
                  </a:cubicBezTo>
                  <a:cubicBezTo>
                    <a:pt x="28" y="3"/>
                    <a:pt x="28" y="3"/>
                    <a:pt x="28" y="3"/>
                  </a:cubicBezTo>
                  <a:cubicBezTo>
                    <a:pt x="27" y="3"/>
                    <a:pt x="27" y="3"/>
                    <a:pt x="27" y="3"/>
                  </a:cubicBezTo>
                  <a:cubicBezTo>
                    <a:pt x="20" y="3"/>
                    <a:pt x="19" y="5"/>
                    <a:pt x="19" y="11"/>
                  </a:cubicBezTo>
                  <a:cubicBezTo>
                    <a:pt x="19" y="53"/>
                    <a:pt x="19" y="53"/>
                    <a:pt x="19" y="53"/>
                  </a:cubicBezTo>
                  <a:cubicBezTo>
                    <a:pt x="19" y="59"/>
                    <a:pt x="20" y="60"/>
                    <a:pt x="28" y="60"/>
                  </a:cubicBezTo>
                  <a:cubicBezTo>
                    <a:pt x="28" y="63"/>
                    <a:pt x="28" y="63"/>
                    <a:pt x="28" y="63"/>
                  </a:cubicBezTo>
                  <a:cubicBezTo>
                    <a:pt x="23" y="63"/>
                    <a:pt x="19" y="63"/>
                    <a:pt x="15" y="63"/>
                  </a:cubicBezTo>
                  <a:cubicBezTo>
                    <a:pt x="10" y="63"/>
                    <a:pt x="5"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5"/>
            <p:cNvSpPr>
              <a:spLocks/>
            </p:cNvSpPr>
            <p:nvPr userDrawn="1"/>
          </p:nvSpPr>
          <p:spPr bwMode="auto">
            <a:xfrm>
              <a:off x="1944" y="3152"/>
              <a:ext cx="96" cy="119"/>
            </a:xfrm>
            <a:custGeom>
              <a:avLst/>
              <a:gdLst>
                <a:gd name="T0" fmla="*/ 0 w 52"/>
                <a:gd name="T1" fmla="*/ 60 h 64"/>
                <a:gd name="T2" fmla="*/ 8 w 52"/>
                <a:gd name="T3" fmla="*/ 54 h 64"/>
                <a:gd name="T4" fmla="*/ 8 w 52"/>
                <a:gd name="T5" fmla="*/ 10 h 64"/>
                <a:gd name="T6" fmla="*/ 0 w 52"/>
                <a:gd name="T7" fmla="*/ 3 h 64"/>
                <a:gd name="T8" fmla="*/ 0 w 52"/>
                <a:gd name="T9" fmla="*/ 3 h 64"/>
                <a:gd name="T10" fmla="*/ 0 w 52"/>
                <a:gd name="T11" fmla="*/ 0 h 64"/>
                <a:gd name="T12" fmla="*/ 22 w 52"/>
                <a:gd name="T13" fmla="*/ 0 h 64"/>
                <a:gd name="T14" fmla="*/ 46 w 52"/>
                <a:gd name="T15" fmla="*/ 0 h 64"/>
                <a:gd name="T16" fmla="*/ 46 w 52"/>
                <a:gd name="T17" fmla="*/ 14 h 64"/>
                <a:gd name="T18" fmla="*/ 44 w 52"/>
                <a:gd name="T19" fmla="*/ 14 h 64"/>
                <a:gd name="T20" fmla="*/ 30 w 52"/>
                <a:gd name="T21" fmla="*/ 4 h 64"/>
                <a:gd name="T22" fmla="*/ 19 w 52"/>
                <a:gd name="T23" fmla="*/ 4 h 64"/>
                <a:gd name="T24" fmla="*/ 19 w 52"/>
                <a:gd name="T25" fmla="*/ 28 h 64"/>
                <a:gd name="T26" fmla="*/ 27 w 52"/>
                <a:gd name="T27" fmla="*/ 28 h 64"/>
                <a:gd name="T28" fmla="*/ 37 w 52"/>
                <a:gd name="T29" fmla="*/ 21 h 64"/>
                <a:gd name="T30" fmla="*/ 37 w 52"/>
                <a:gd name="T31" fmla="*/ 20 h 64"/>
                <a:gd name="T32" fmla="*/ 40 w 52"/>
                <a:gd name="T33" fmla="*/ 20 h 64"/>
                <a:gd name="T34" fmla="*/ 40 w 52"/>
                <a:gd name="T35" fmla="*/ 30 h 64"/>
                <a:gd name="T36" fmla="*/ 40 w 52"/>
                <a:gd name="T37" fmla="*/ 40 h 64"/>
                <a:gd name="T38" fmla="*/ 38 w 52"/>
                <a:gd name="T39" fmla="*/ 41 h 64"/>
                <a:gd name="T40" fmla="*/ 27 w 52"/>
                <a:gd name="T41" fmla="*/ 33 h 64"/>
                <a:gd name="T42" fmla="*/ 19 w 52"/>
                <a:gd name="T43" fmla="*/ 33 h 64"/>
                <a:gd name="T44" fmla="*/ 19 w 52"/>
                <a:gd name="T45" fmla="*/ 51 h 64"/>
                <a:gd name="T46" fmla="*/ 30 w 52"/>
                <a:gd name="T47" fmla="*/ 59 h 64"/>
                <a:gd name="T48" fmla="*/ 49 w 52"/>
                <a:gd name="T49" fmla="*/ 48 h 64"/>
                <a:gd name="T50" fmla="*/ 52 w 52"/>
                <a:gd name="T51" fmla="*/ 49 h 64"/>
                <a:gd name="T52" fmla="*/ 48 w 52"/>
                <a:gd name="T53" fmla="*/ 64 h 64"/>
                <a:gd name="T54" fmla="*/ 27 w 52"/>
                <a:gd name="T55" fmla="*/ 63 h 64"/>
                <a:gd name="T56" fmla="*/ 16 w 52"/>
                <a:gd name="T57" fmla="*/ 63 h 64"/>
                <a:gd name="T58" fmla="*/ 8 w 52"/>
                <a:gd name="T59" fmla="*/ 63 h 64"/>
                <a:gd name="T60" fmla="*/ 0 w 52"/>
                <a:gd name="T61" fmla="*/ 64 h 64"/>
                <a:gd name="T62" fmla="*/ 0 w 52"/>
                <a:gd name="T63"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 h="64">
                  <a:moveTo>
                    <a:pt x="0" y="60"/>
                  </a:moveTo>
                  <a:cubicBezTo>
                    <a:pt x="7" y="60"/>
                    <a:pt x="8" y="59"/>
                    <a:pt x="8" y="54"/>
                  </a:cubicBezTo>
                  <a:cubicBezTo>
                    <a:pt x="8" y="10"/>
                    <a:pt x="8" y="10"/>
                    <a:pt x="8" y="10"/>
                  </a:cubicBezTo>
                  <a:cubicBezTo>
                    <a:pt x="8" y="4"/>
                    <a:pt x="8" y="3"/>
                    <a:pt x="0" y="3"/>
                  </a:cubicBezTo>
                  <a:cubicBezTo>
                    <a:pt x="0" y="3"/>
                    <a:pt x="0" y="3"/>
                    <a:pt x="0" y="3"/>
                  </a:cubicBezTo>
                  <a:cubicBezTo>
                    <a:pt x="0" y="0"/>
                    <a:pt x="0" y="0"/>
                    <a:pt x="0" y="0"/>
                  </a:cubicBezTo>
                  <a:cubicBezTo>
                    <a:pt x="5" y="0"/>
                    <a:pt x="12" y="0"/>
                    <a:pt x="22" y="0"/>
                  </a:cubicBezTo>
                  <a:cubicBezTo>
                    <a:pt x="36" y="0"/>
                    <a:pt x="44" y="0"/>
                    <a:pt x="46" y="0"/>
                  </a:cubicBezTo>
                  <a:cubicBezTo>
                    <a:pt x="46" y="14"/>
                    <a:pt x="46" y="14"/>
                    <a:pt x="46" y="14"/>
                  </a:cubicBezTo>
                  <a:cubicBezTo>
                    <a:pt x="44" y="14"/>
                    <a:pt x="44" y="14"/>
                    <a:pt x="44" y="14"/>
                  </a:cubicBezTo>
                  <a:cubicBezTo>
                    <a:pt x="43" y="5"/>
                    <a:pt x="39" y="4"/>
                    <a:pt x="30" y="4"/>
                  </a:cubicBezTo>
                  <a:cubicBezTo>
                    <a:pt x="19" y="4"/>
                    <a:pt x="19" y="4"/>
                    <a:pt x="19" y="4"/>
                  </a:cubicBezTo>
                  <a:cubicBezTo>
                    <a:pt x="19" y="28"/>
                    <a:pt x="19" y="28"/>
                    <a:pt x="19" y="28"/>
                  </a:cubicBezTo>
                  <a:cubicBezTo>
                    <a:pt x="27" y="28"/>
                    <a:pt x="27" y="28"/>
                    <a:pt x="27" y="28"/>
                  </a:cubicBezTo>
                  <a:cubicBezTo>
                    <a:pt x="35" y="28"/>
                    <a:pt x="37" y="27"/>
                    <a:pt x="37" y="21"/>
                  </a:cubicBezTo>
                  <a:cubicBezTo>
                    <a:pt x="37" y="20"/>
                    <a:pt x="37" y="20"/>
                    <a:pt x="37" y="20"/>
                  </a:cubicBezTo>
                  <a:cubicBezTo>
                    <a:pt x="40" y="20"/>
                    <a:pt x="40" y="20"/>
                    <a:pt x="40" y="20"/>
                  </a:cubicBezTo>
                  <a:cubicBezTo>
                    <a:pt x="40" y="24"/>
                    <a:pt x="40" y="27"/>
                    <a:pt x="40" y="30"/>
                  </a:cubicBezTo>
                  <a:cubicBezTo>
                    <a:pt x="40" y="33"/>
                    <a:pt x="40" y="36"/>
                    <a:pt x="40" y="40"/>
                  </a:cubicBezTo>
                  <a:cubicBezTo>
                    <a:pt x="38" y="41"/>
                    <a:pt x="38" y="41"/>
                    <a:pt x="38" y="41"/>
                  </a:cubicBezTo>
                  <a:cubicBezTo>
                    <a:pt x="37" y="33"/>
                    <a:pt x="35" y="33"/>
                    <a:pt x="27" y="33"/>
                  </a:cubicBezTo>
                  <a:cubicBezTo>
                    <a:pt x="19" y="33"/>
                    <a:pt x="19" y="33"/>
                    <a:pt x="19" y="33"/>
                  </a:cubicBezTo>
                  <a:cubicBezTo>
                    <a:pt x="19" y="51"/>
                    <a:pt x="19" y="51"/>
                    <a:pt x="19" y="51"/>
                  </a:cubicBezTo>
                  <a:cubicBezTo>
                    <a:pt x="19" y="58"/>
                    <a:pt x="21" y="59"/>
                    <a:pt x="30" y="59"/>
                  </a:cubicBezTo>
                  <a:cubicBezTo>
                    <a:pt x="42" y="59"/>
                    <a:pt x="47" y="58"/>
                    <a:pt x="49" y="48"/>
                  </a:cubicBezTo>
                  <a:cubicBezTo>
                    <a:pt x="52" y="49"/>
                    <a:pt x="52" y="49"/>
                    <a:pt x="52" y="49"/>
                  </a:cubicBezTo>
                  <a:cubicBezTo>
                    <a:pt x="48" y="64"/>
                    <a:pt x="48" y="64"/>
                    <a:pt x="48" y="64"/>
                  </a:cubicBezTo>
                  <a:cubicBezTo>
                    <a:pt x="40" y="63"/>
                    <a:pt x="32" y="63"/>
                    <a:pt x="27" y="63"/>
                  </a:cubicBezTo>
                  <a:cubicBezTo>
                    <a:pt x="22" y="63"/>
                    <a:pt x="18" y="63"/>
                    <a:pt x="16" y="63"/>
                  </a:cubicBezTo>
                  <a:cubicBezTo>
                    <a:pt x="13" y="63"/>
                    <a:pt x="10" y="63"/>
                    <a:pt x="8" y="63"/>
                  </a:cubicBezTo>
                  <a:cubicBezTo>
                    <a:pt x="5" y="63"/>
                    <a:pt x="2" y="63"/>
                    <a:pt x="0" y="64"/>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6"/>
            <p:cNvSpPr>
              <a:spLocks/>
            </p:cNvSpPr>
            <p:nvPr userDrawn="1"/>
          </p:nvSpPr>
          <p:spPr bwMode="auto">
            <a:xfrm>
              <a:off x="993" y="3336"/>
              <a:ext cx="122" cy="119"/>
            </a:xfrm>
            <a:custGeom>
              <a:avLst/>
              <a:gdLst>
                <a:gd name="T0" fmla="*/ 0 w 66"/>
                <a:gd name="T1" fmla="*/ 0 h 64"/>
                <a:gd name="T2" fmla="*/ 14 w 66"/>
                <a:gd name="T3" fmla="*/ 0 h 64"/>
                <a:gd name="T4" fmla="*/ 27 w 66"/>
                <a:gd name="T5" fmla="*/ 0 h 64"/>
                <a:gd name="T6" fmla="*/ 27 w 66"/>
                <a:gd name="T7" fmla="*/ 3 h 64"/>
                <a:gd name="T8" fmla="*/ 26 w 66"/>
                <a:gd name="T9" fmla="*/ 3 h 64"/>
                <a:gd name="T10" fmla="*/ 20 w 66"/>
                <a:gd name="T11" fmla="*/ 11 h 64"/>
                <a:gd name="T12" fmla="*/ 20 w 66"/>
                <a:gd name="T13" fmla="*/ 40 h 64"/>
                <a:gd name="T14" fmla="*/ 36 w 66"/>
                <a:gd name="T15" fmla="*/ 60 h 64"/>
                <a:gd name="T16" fmla="*/ 51 w 66"/>
                <a:gd name="T17" fmla="*/ 52 h 64"/>
                <a:gd name="T18" fmla="*/ 54 w 66"/>
                <a:gd name="T19" fmla="*/ 39 h 64"/>
                <a:gd name="T20" fmla="*/ 54 w 66"/>
                <a:gd name="T21" fmla="*/ 14 h 64"/>
                <a:gd name="T22" fmla="*/ 47 w 66"/>
                <a:gd name="T23" fmla="*/ 3 h 64"/>
                <a:gd name="T24" fmla="*/ 45 w 66"/>
                <a:gd name="T25" fmla="*/ 3 h 64"/>
                <a:gd name="T26" fmla="*/ 45 w 66"/>
                <a:gd name="T27" fmla="*/ 0 h 64"/>
                <a:gd name="T28" fmla="*/ 54 w 66"/>
                <a:gd name="T29" fmla="*/ 0 h 64"/>
                <a:gd name="T30" fmla="*/ 66 w 66"/>
                <a:gd name="T31" fmla="*/ 0 h 64"/>
                <a:gd name="T32" fmla="*/ 66 w 66"/>
                <a:gd name="T33" fmla="*/ 3 h 64"/>
                <a:gd name="T34" fmla="*/ 65 w 66"/>
                <a:gd name="T35" fmla="*/ 3 h 64"/>
                <a:gd name="T36" fmla="*/ 59 w 66"/>
                <a:gd name="T37" fmla="*/ 14 h 64"/>
                <a:gd name="T38" fmla="*/ 59 w 66"/>
                <a:gd name="T39" fmla="*/ 37 h 64"/>
                <a:gd name="T40" fmla="*/ 53 w 66"/>
                <a:gd name="T41" fmla="*/ 57 h 64"/>
                <a:gd name="T42" fmla="*/ 32 w 66"/>
                <a:gd name="T43" fmla="*/ 64 h 64"/>
                <a:gd name="T44" fmla="*/ 8 w 66"/>
                <a:gd name="T45" fmla="*/ 40 h 64"/>
                <a:gd name="T46" fmla="*/ 8 w 66"/>
                <a:gd name="T47" fmla="*/ 13 h 64"/>
                <a:gd name="T48" fmla="*/ 0 w 66"/>
                <a:gd name="T49" fmla="*/ 3 h 64"/>
                <a:gd name="T50" fmla="*/ 0 w 66"/>
                <a:gd name="T5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64">
                  <a:moveTo>
                    <a:pt x="0" y="0"/>
                  </a:moveTo>
                  <a:cubicBezTo>
                    <a:pt x="5" y="0"/>
                    <a:pt x="9" y="0"/>
                    <a:pt x="14" y="0"/>
                  </a:cubicBezTo>
                  <a:cubicBezTo>
                    <a:pt x="18" y="0"/>
                    <a:pt x="23" y="0"/>
                    <a:pt x="27" y="0"/>
                  </a:cubicBezTo>
                  <a:cubicBezTo>
                    <a:pt x="27" y="3"/>
                    <a:pt x="27" y="3"/>
                    <a:pt x="27" y="3"/>
                  </a:cubicBezTo>
                  <a:cubicBezTo>
                    <a:pt x="27" y="3"/>
                    <a:pt x="27" y="3"/>
                    <a:pt x="26" y="3"/>
                  </a:cubicBezTo>
                  <a:cubicBezTo>
                    <a:pt x="20" y="3"/>
                    <a:pt x="20" y="5"/>
                    <a:pt x="20" y="11"/>
                  </a:cubicBezTo>
                  <a:cubicBezTo>
                    <a:pt x="20" y="40"/>
                    <a:pt x="20" y="40"/>
                    <a:pt x="20" y="40"/>
                  </a:cubicBezTo>
                  <a:cubicBezTo>
                    <a:pt x="20" y="54"/>
                    <a:pt x="25" y="60"/>
                    <a:pt x="36" y="60"/>
                  </a:cubicBezTo>
                  <a:cubicBezTo>
                    <a:pt x="43" y="60"/>
                    <a:pt x="48" y="57"/>
                    <a:pt x="51" y="52"/>
                  </a:cubicBezTo>
                  <a:cubicBezTo>
                    <a:pt x="53" y="48"/>
                    <a:pt x="54" y="44"/>
                    <a:pt x="54" y="39"/>
                  </a:cubicBezTo>
                  <a:cubicBezTo>
                    <a:pt x="54" y="14"/>
                    <a:pt x="54" y="14"/>
                    <a:pt x="54" y="14"/>
                  </a:cubicBezTo>
                  <a:cubicBezTo>
                    <a:pt x="54" y="5"/>
                    <a:pt x="53" y="3"/>
                    <a:pt x="47" y="3"/>
                  </a:cubicBezTo>
                  <a:cubicBezTo>
                    <a:pt x="46" y="3"/>
                    <a:pt x="45" y="3"/>
                    <a:pt x="45" y="3"/>
                  </a:cubicBezTo>
                  <a:cubicBezTo>
                    <a:pt x="45" y="0"/>
                    <a:pt x="45" y="0"/>
                    <a:pt x="45" y="0"/>
                  </a:cubicBezTo>
                  <a:cubicBezTo>
                    <a:pt x="48" y="0"/>
                    <a:pt x="51" y="0"/>
                    <a:pt x="54" y="0"/>
                  </a:cubicBezTo>
                  <a:cubicBezTo>
                    <a:pt x="58" y="0"/>
                    <a:pt x="62" y="0"/>
                    <a:pt x="66" y="0"/>
                  </a:cubicBezTo>
                  <a:cubicBezTo>
                    <a:pt x="66" y="3"/>
                    <a:pt x="66" y="3"/>
                    <a:pt x="66" y="3"/>
                  </a:cubicBezTo>
                  <a:cubicBezTo>
                    <a:pt x="65" y="3"/>
                    <a:pt x="65" y="3"/>
                    <a:pt x="65" y="3"/>
                  </a:cubicBezTo>
                  <a:cubicBezTo>
                    <a:pt x="59" y="3"/>
                    <a:pt x="59" y="5"/>
                    <a:pt x="59" y="14"/>
                  </a:cubicBezTo>
                  <a:cubicBezTo>
                    <a:pt x="59" y="37"/>
                    <a:pt x="59" y="37"/>
                    <a:pt x="59" y="37"/>
                  </a:cubicBezTo>
                  <a:cubicBezTo>
                    <a:pt x="59" y="46"/>
                    <a:pt x="58" y="52"/>
                    <a:pt x="53" y="57"/>
                  </a:cubicBezTo>
                  <a:cubicBezTo>
                    <a:pt x="49" y="62"/>
                    <a:pt x="42" y="64"/>
                    <a:pt x="32" y="64"/>
                  </a:cubicBezTo>
                  <a:cubicBezTo>
                    <a:pt x="16" y="64"/>
                    <a:pt x="8" y="56"/>
                    <a:pt x="8" y="40"/>
                  </a:cubicBezTo>
                  <a:cubicBezTo>
                    <a:pt x="8" y="13"/>
                    <a:pt x="8" y="13"/>
                    <a:pt x="8" y="13"/>
                  </a:cubicBezTo>
                  <a:cubicBezTo>
                    <a:pt x="8" y="5"/>
                    <a:pt x="8" y="3"/>
                    <a:pt x="0" y="3"/>
                  </a:cubicBez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7"/>
            <p:cNvSpPr>
              <a:spLocks/>
            </p:cNvSpPr>
            <p:nvPr userDrawn="1"/>
          </p:nvSpPr>
          <p:spPr bwMode="auto">
            <a:xfrm>
              <a:off x="1128" y="3336"/>
              <a:ext cx="126" cy="121"/>
            </a:xfrm>
            <a:custGeom>
              <a:avLst/>
              <a:gdLst>
                <a:gd name="T0" fmla="*/ 0 w 68"/>
                <a:gd name="T1" fmla="*/ 60 h 65"/>
                <a:gd name="T2" fmla="*/ 1 w 68"/>
                <a:gd name="T3" fmla="*/ 60 h 65"/>
                <a:gd name="T4" fmla="*/ 9 w 68"/>
                <a:gd name="T5" fmla="*/ 46 h 65"/>
                <a:gd name="T6" fmla="*/ 9 w 68"/>
                <a:gd name="T7" fmla="*/ 12 h 65"/>
                <a:gd name="T8" fmla="*/ 0 w 68"/>
                <a:gd name="T9" fmla="*/ 3 h 65"/>
                <a:gd name="T10" fmla="*/ 0 w 68"/>
                <a:gd name="T11" fmla="*/ 0 h 65"/>
                <a:gd name="T12" fmla="*/ 10 w 68"/>
                <a:gd name="T13" fmla="*/ 0 h 65"/>
                <a:gd name="T14" fmla="*/ 18 w 68"/>
                <a:gd name="T15" fmla="*/ 0 h 65"/>
                <a:gd name="T16" fmla="*/ 54 w 68"/>
                <a:gd name="T17" fmla="*/ 45 h 65"/>
                <a:gd name="T18" fmla="*/ 54 w 68"/>
                <a:gd name="T19" fmla="*/ 13 h 65"/>
                <a:gd name="T20" fmla="*/ 45 w 68"/>
                <a:gd name="T21" fmla="*/ 3 h 65"/>
                <a:gd name="T22" fmla="*/ 44 w 68"/>
                <a:gd name="T23" fmla="*/ 3 h 65"/>
                <a:gd name="T24" fmla="*/ 44 w 68"/>
                <a:gd name="T25" fmla="*/ 0 h 65"/>
                <a:gd name="T26" fmla="*/ 53 w 68"/>
                <a:gd name="T27" fmla="*/ 0 h 65"/>
                <a:gd name="T28" fmla="*/ 68 w 68"/>
                <a:gd name="T29" fmla="*/ 0 h 65"/>
                <a:gd name="T30" fmla="*/ 68 w 68"/>
                <a:gd name="T31" fmla="*/ 3 h 65"/>
                <a:gd name="T32" fmla="*/ 67 w 68"/>
                <a:gd name="T33" fmla="*/ 3 h 65"/>
                <a:gd name="T34" fmla="*/ 59 w 68"/>
                <a:gd name="T35" fmla="*/ 16 h 65"/>
                <a:gd name="T36" fmla="*/ 59 w 68"/>
                <a:gd name="T37" fmla="*/ 65 h 65"/>
                <a:gd name="T38" fmla="*/ 55 w 68"/>
                <a:gd name="T39" fmla="*/ 65 h 65"/>
                <a:gd name="T40" fmla="*/ 14 w 68"/>
                <a:gd name="T41" fmla="*/ 13 h 65"/>
                <a:gd name="T42" fmla="*/ 14 w 68"/>
                <a:gd name="T43" fmla="*/ 46 h 65"/>
                <a:gd name="T44" fmla="*/ 22 w 68"/>
                <a:gd name="T45" fmla="*/ 60 h 65"/>
                <a:gd name="T46" fmla="*/ 23 w 68"/>
                <a:gd name="T47" fmla="*/ 60 h 65"/>
                <a:gd name="T48" fmla="*/ 23 w 68"/>
                <a:gd name="T49" fmla="*/ 63 h 65"/>
                <a:gd name="T50" fmla="*/ 12 w 68"/>
                <a:gd name="T51" fmla="*/ 63 h 65"/>
                <a:gd name="T52" fmla="*/ 0 w 68"/>
                <a:gd name="T53" fmla="*/ 63 h 65"/>
                <a:gd name="T54" fmla="*/ 0 w 68"/>
                <a:gd name="T55"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65">
                  <a:moveTo>
                    <a:pt x="0" y="60"/>
                  </a:moveTo>
                  <a:cubicBezTo>
                    <a:pt x="1" y="60"/>
                    <a:pt x="1" y="60"/>
                    <a:pt x="1" y="60"/>
                  </a:cubicBezTo>
                  <a:cubicBezTo>
                    <a:pt x="8" y="60"/>
                    <a:pt x="9" y="56"/>
                    <a:pt x="9" y="46"/>
                  </a:cubicBezTo>
                  <a:cubicBezTo>
                    <a:pt x="9" y="12"/>
                    <a:pt x="9" y="12"/>
                    <a:pt x="9" y="12"/>
                  </a:cubicBezTo>
                  <a:cubicBezTo>
                    <a:pt x="9" y="6"/>
                    <a:pt x="8" y="4"/>
                    <a:pt x="0" y="3"/>
                  </a:cubicBezTo>
                  <a:cubicBezTo>
                    <a:pt x="0" y="0"/>
                    <a:pt x="0" y="0"/>
                    <a:pt x="0" y="0"/>
                  </a:cubicBezTo>
                  <a:cubicBezTo>
                    <a:pt x="2" y="0"/>
                    <a:pt x="5" y="0"/>
                    <a:pt x="10" y="0"/>
                  </a:cubicBezTo>
                  <a:cubicBezTo>
                    <a:pt x="14" y="0"/>
                    <a:pt x="18" y="0"/>
                    <a:pt x="18" y="0"/>
                  </a:cubicBezTo>
                  <a:cubicBezTo>
                    <a:pt x="54" y="45"/>
                    <a:pt x="54" y="45"/>
                    <a:pt x="54" y="45"/>
                  </a:cubicBezTo>
                  <a:cubicBezTo>
                    <a:pt x="54" y="13"/>
                    <a:pt x="54" y="13"/>
                    <a:pt x="54" y="13"/>
                  </a:cubicBezTo>
                  <a:cubicBezTo>
                    <a:pt x="54" y="5"/>
                    <a:pt x="52" y="3"/>
                    <a:pt x="45" y="3"/>
                  </a:cubicBezTo>
                  <a:cubicBezTo>
                    <a:pt x="44" y="3"/>
                    <a:pt x="44" y="3"/>
                    <a:pt x="44" y="3"/>
                  </a:cubicBezTo>
                  <a:cubicBezTo>
                    <a:pt x="44" y="0"/>
                    <a:pt x="44" y="0"/>
                    <a:pt x="44" y="0"/>
                  </a:cubicBezTo>
                  <a:cubicBezTo>
                    <a:pt x="47" y="0"/>
                    <a:pt x="50" y="0"/>
                    <a:pt x="53" y="0"/>
                  </a:cubicBezTo>
                  <a:cubicBezTo>
                    <a:pt x="59" y="0"/>
                    <a:pt x="64" y="0"/>
                    <a:pt x="68" y="0"/>
                  </a:cubicBezTo>
                  <a:cubicBezTo>
                    <a:pt x="68" y="3"/>
                    <a:pt x="68" y="3"/>
                    <a:pt x="68" y="3"/>
                  </a:cubicBezTo>
                  <a:cubicBezTo>
                    <a:pt x="67" y="3"/>
                    <a:pt x="67" y="3"/>
                    <a:pt x="67" y="3"/>
                  </a:cubicBezTo>
                  <a:cubicBezTo>
                    <a:pt x="60" y="3"/>
                    <a:pt x="59" y="6"/>
                    <a:pt x="59" y="16"/>
                  </a:cubicBezTo>
                  <a:cubicBezTo>
                    <a:pt x="59" y="65"/>
                    <a:pt x="59" y="65"/>
                    <a:pt x="59" y="65"/>
                  </a:cubicBezTo>
                  <a:cubicBezTo>
                    <a:pt x="55" y="65"/>
                    <a:pt x="55" y="65"/>
                    <a:pt x="55" y="65"/>
                  </a:cubicBezTo>
                  <a:cubicBezTo>
                    <a:pt x="14" y="13"/>
                    <a:pt x="14" y="13"/>
                    <a:pt x="14" y="13"/>
                  </a:cubicBezTo>
                  <a:cubicBezTo>
                    <a:pt x="14" y="46"/>
                    <a:pt x="14" y="46"/>
                    <a:pt x="14" y="46"/>
                  </a:cubicBezTo>
                  <a:cubicBezTo>
                    <a:pt x="14" y="56"/>
                    <a:pt x="14" y="60"/>
                    <a:pt x="22" y="60"/>
                  </a:cubicBezTo>
                  <a:cubicBezTo>
                    <a:pt x="23" y="60"/>
                    <a:pt x="23" y="60"/>
                    <a:pt x="23" y="60"/>
                  </a:cubicBezTo>
                  <a:cubicBezTo>
                    <a:pt x="23" y="63"/>
                    <a:pt x="23" y="63"/>
                    <a:pt x="23" y="63"/>
                  </a:cubicBezTo>
                  <a:cubicBezTo>
                    <a:pt x="20" y="63"/>
                    <a:pt x="17" y="63"/>
                    <a:pt x="12" y="63"/>
                  </a:cubicBezTo>
                  <a:cubicBezTo>
                    <a:pt x="8" y="63"/>
                    <a:pt x="4"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8"/>
            <p:cNvSpPr>
              <a:spLocks/>
            </p:cNvSpPr>
            <p:nvPr userDrawn="1"/>
          </p:nvSpPr>
          <p:spPr bwMode="auto">
            <a:xfrm>
              <a:off x="1265"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7 w 28"/>
                <a:gd name="T15" fmla="*/ 0 h 63"/>
                <a:gd name="T16" fmla="*/ 27 w 28"/>
                <a:gd name="T17" fmla="*/ 3 h 63"/>
                <a:gd name="T18" fmla="*/ 26 w 28"/>
                <a:gd name="T19" fmla="*/ 3 h 63"/>
                <a:gd name="T20" fmla="*/ 19 w 28"/>
                <a:gd name="T21" fmla="*/ 10 h 63"/>
                <a:gd name="T22" fmla="*/ 19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2" y="0"/>
                    <a:pt x="27" y="0"/>
                  </a:cubicBezTo>
                  <a:cubicBezTo>
                    <a:pt x="27" y="3"/>
                    <a:pt x="27" y="3"/>
                    <a:pt x="27" y="3"/>
                  </a:cubicBezTo>
                  <a:cubicBezTo>
                    <a:pt x="26" y="3"/>
                    <a:pt x="26" y="3"/>
                    <a:pt x="26" y="3"/>
                  </a:cubicBezTo>
                  <a:cubicBezTo>
                    <a:pt x="20" y="3"/>
                    <a:pt x="19" y="4"/>
                    <a:pt x="19" y="10"/>
                  </a:cubicBezTo>
                  <a:cubicBezTo>
                    <a:pt x="19" y="52"/>
                    <a:pt x="19" y="52"/>
                    <a:pt x="19" y="52"/>
                  </a:cubicBezTo>
                  <a:cubicBezTo>
                    <a:pt x="19"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9"/>
            <p:cNvSpPr>
              <a:spLocks/>
            </p:cNvSpPr>
            <p:nvPr userDrawn="1"/>
          </p:nvSpPr>
          <p:spPr bwMode="auto">
            <a:xfrm>
              <a:off x="1323" y="3336"/>
              <a:ext cx="113" cy="119"/>
            </a:xfrm>
            <a:custGeom>
              <a:avLst/>
              <a:gdLst>
                <a:gd name="T0" fmla="*/ 29 w 61"/>
                <a:gd name="T1" fmla="*/ 64 h 64"/>
                <a:gd name="T2" fmla="*/ 7 w 61"/>
                <a:gd name="T3" fmla="*/ 8 h 64"/>
                <a:gd name="T4" fmla="*/ 0 w 61"/>
                <a:gd name="T5" fmla="*/ 3 h 64"/>
                <a:gd name="T6" fmla="*/ 0 w 61"/>
                <a:gd name="T7" fmla="*/ 0 h 64"/>
                <a:gd name="T8" fmla="*/ 10 w 61"/>
                <a:gd name="T9" fmla="*/ 0 h 64"/>
                <a:gd name="T10" fmla="*/ 26 w 61"/>
                <a:gd name="T11" fmla="*/ 0 h 64"/>
                <a:gd name="T12" fmla="*/ 26 w 61"/>
                <a:gd name="T13" fmla="*/ 3 h 64"/>
                <a:gd name="T14" fmla="*/ 25 w 61"/>
                <a:gd name="T15" fmla="*/ 3 h 64"/>
                <a:gd name="T16" fmla="*/ 20 w 61"/>
                <a:gd name="T17" fmla="*/ 5 h 64"/>
                <a:gd name="T18" fmla="*/ 21 w 61"/>
                <a:gd name="T19" fmla="*/ 9 h 64"/>
                <a:gd name="T20" fmla="*/ 35 w 61"/>
                <a:gd name="T21" fmla="*/ 48 h 64"/>
                <a:gd name="T22" fmla="*/ 49 w 61"/>
                <a:gd name="T23" fmla="*/ 10 h 64"/>
                <a:gd name="T24" fmla="*/ 49 w 61"/>
                <a:gd name="T25" fmla="*/ 6 h 64"/>
                <a:gd name="T26" fmla="*/ 42 w 61"/>
                <a:gd name="T27" fmla="*/ 3 h 64"/>
                <a:gd name="T28" fmla="*/ 42 w 61"/>
                <a:gd name="T29" fmla="*/ 0 h 64"/>
                <a:gd name="T30" fmla="*/ 50 w 61"/>
                <a:gd name="T31" fmla="*/ 0 h 64"/>
                <a:gd name="T32" fmla="*/ 61 w 61"/>
                <a:gd name="T33" fmla="*/ 0 h 64"/>
                <a:gd name="T34" fmla="*/ 61 w 61"/>
                <a:gd name="T35" fmla="*/ 3 h 64"/>
                <a:gd name="T36" fmla="*/ 54 w 61"/>
                <a:gd name="T37" fmla="*/ 9 h 64"/>
                <a:gd name="T38" fmla="*/ 33 w 61"/>
                <a:gd name="T39" fmla="*/ 64 h 64"/>
                <a:gd name="T40" fmla="*/ 29 w 61"/>
                <a:gd name="T4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64">
                  <a:moveTo>
                    <a:pt x="29" y="64"/>
                  </a:moveTo>
                  <a:cubicBezTo>
                    <a:pt x="7" y="8"/>
                    <a:pt x="7" y="8"/>
                    <a:pt x="7" y="8"/>
                  </a:cubicBezTo>
                  <a:cubicBezTo>
                    <a:pt x="6" y="3"/>
                    <a:pt x="3" y="3"/>
                    <a:pt x="0" y="3"/>
                  </a:cubicBezTo>
                  <a:cubicBezTo>
                    <a:pt x="0" y="0"/>
                    <a:pt x="0" y="0"/>
                    <a:pt x="0" y="0"/>
                  </a:cubicBezTo>
                  <a:cubicBezTo>
                    <a:pt x="4" y="0"/>
                    <a:pt x="7" y="0"/>
                    <a:pt x="10" y="0"/>
                  </a:cubicBezTo>
                  <a:cubicBezTo>
                    <a:pt x="17" y="0"/>
                    <a:pt x="22" y="0"/>
                    <a:pt x="26" y="0"/>
                  </a:cubicBezTo>
                  <a:cubicBezTo>
                    <a:pt x="26" y="3"/>
                    <a:pt x="26" y="3"/>
                    <a:pt x="26" y="3"/>
                  </a:cubicBezTo>
                  <a:cubicBezTo>
                    <a:pt x="25" y="3"/>
                    <a:pt x="25" y="3"/>
                    <a:pt x="25" y="3"/>
                  </a:cubicBezTo>
                  <a:cubicBezTo>
                    <a:pt x="21" y="3"/>
                    <a:pt x="20" y="4"/>
                    <a:pt x="20" y="5"/>
                  </a:cubicBezTo>
                  <a:cubicBezTo>
                    <a:pt x="20" y="7"/>
                    <a:pt x="20" y="8"/>
                    <a:pt x="21" y="9"/>
                  </a:cubicBezTo>
                  <a:cubicBezTo>
                    <a:pt x="35" y="48"/>
                    <a:pt x="35" y="48"/>
                    <a:pt x="35" y="48"/>
                  </a:cubicBezTo>
                  <a:cubicBezTo>
                    <a:pt x="49" y="10"/>
                    <a:pt x="49" y="10"/>
                    <a:pt x="49" y="10"/>
                  </a:cubicBezTo>
                  <a:cubicBezTo>
                    <a:pt x="49" y="8"/>
                    <a:pt x="49" y="7"/>
                    <a:pt x="49" y="6"/>
                  </a:cubicBezTo>
                  <a:cubicBezTo>
                    <a:pt x="49" y="4"/>
                    <a:pt x="47" y="3"/>
                    <a:pt x="42" y="3"/>
                  </a:cubicBezTo>
                  <a:cubicBezTo>
                    <a:pt x="42" y="0"/>
                    <a:pt x="42" y="0"/>
                    <a:pt x="42" y="0"/>
                  </a:cubicBezTo>
                  <a:cubicBezTo>
                    <a:pt x="45" y="0"/>
                    <a:pt x="47" y="0"/>
                    <a:pt x="50" y="0"/>
                  </a:cubicBezTo>
                  <a:cubicBezTo>
                    <a:pt x="52" y="0"/>
                    <a:pt x="56" y="0"/>
                    <a:pt x="61" y="0"/>
                  </a:cubicBezTo>
                  <a:cubicBezTo>
                    <a:pt x="61" y="3"/>
                    <a:pt x="61" y="3"/>
                    <a:pt x="61" y="3"/>
                  </a:cubicBezTo>
                  <a:cubicBezTo>
                    <a:pt x="58" y="3"/>
                    <a:pt x="56" y="5"/>
                    <a:pt x="54" y="9"/>
                  </a:cubicBezTo>
                  <a:cubicBezTo>
                    <a:pt x="33" y="64"/>
                    <a:pt x="33" y="64"/>
                    <a:pt x="33" y="64"/>
                  </a:cubicBezTo>
                  <a:lnTo>
                    <a:pt x="29" y="6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0"/>
            <p:cNvSpPr>
              <a:spLocks/>
            </p:cNvSpPr>
            <p:nvPr userDrawn="1"/>
          </p:nvSpPr>
          <p:spPr bwMode="auto">
            <a:xfrm>
              <a:off x="1442" y="3336"/>
              <a:ext cx="94" cy="118"/>
            </a:xfrm>
            <a:custGeom>
              <a:avLst/>
              <a:gdLst>
                <a:gd name="T0" fmla="*/ 0 w 51"/>
                <a:gd name="T1" fmla="*/ 60 h 63"/>
                <a:gd name="T2" fmla="*/ 8 w 51"/>
                <a:gd name="T3" fmla="*/ 54 h 63"/>
                <a:gd name="T4" fmla="*/ 8 w 51"/>
                <a:gd name="T5" fmla="*/ 10 h 63"/>
                <a:gd name="T6" fmla="*/ 2 w 51"/>
                <a:gd name="T7" fmla="*/ 3 h 63"/>
                <a:gd name="T8" fmla="*/ 1 w 51"/>
                <a:gd name="T9" fmla="*/ 3 h 63"/>
                <a:gd name="T10" fmla="*/ 1 w 51"/>
                <a:gd name="T11" fmla="*/ 0 h 63"/>
                <a:gd name="T12" fmla="*/ 22 w 51"/>
                <a:gd name="T13" fmla="*/ 0 h 63"/>
                <a:gd name="T14" fmla="*/ 45 w 51"/>
                <a:gd name="T15" fmla="*/ 0 h 63"/>
                <a:gd name="T16" fmla="*/ 45 w 51"/>
                <a:gd name="T17" fmla="*/ 14 h 63"/>
                <a:gd name="T18" fmla="*/ 43 w 51"/>
                <a:gd name="T19" fmla="*/ 14 h 63"/>
                <a:gd name="T20" fmla="*/ 30 w 51"/>
                <a:gd name="T21" fmla="*/ 4 h 63"/>
                <a:gd name="T22" fmla="*/ 20 w 51"/>
                <a:gd name="T23" fmla="*/ 4 h 63"/>
                <a:gd name="T24" fmla="*/ 20 w 51"/>
                <a:gd name="T25" fmla="*/ 28 h 63"/>
                <a:gd name="T26" fmla="*/ 27 w 51"/>
                <a:gd name="T27" fmla="*/ 28 h 63"/>
                <a:gd name="T28" fmla="*/ 37 w 51"/>
                <a:gd name="T29" fmla="*/ 20 h 63"/>
                <a:gd name="T30" fmla="*/ 37 w 51"/>
                <a:gd name="T31" fmla="*/ 20 h 63"/>
                <a:gd name="T32" fmla="*/ 40 w 51"/>
                <a:gd name="T33" fmla="*/ 20 h 63"/>
                <a:gd name="T34" fmla="*/ 39 w 51"/>
                <a:gd name="T35" fmla="*/ 30 h 63"/>
                <a:gd name="T36" fmla="*/ 40 w 51"/>
                <a:gd name="T37" fmla="*/ 40 h 63"/>
                <a:gd name="T38" fmla="*/ 37 w 51"/>
                <a:gd name="T39" fmla="*/ 41 h 63"/>
                <a:gd name="T40" fmla="*/ 27 w 51"/>
                <a:gd name="T41" fmla="*/ 32 h 63"/>
                <a:gd name="T42" fmla="*/ 20 w 51"/>
                <a:gd name="T43" fmla="*/ 32 h 63"/>
                <a:gd name="T44" fmla="*/ 20 w 51"/>
                <a:gd name="T45" fmla="*/ 51 h 63"/>
                <a:gd name="T46" fmla="*/ 30 w 51"/>
                <a:gd name="T47" fmla="*/ 59 h 63"/>
                <a:gd name="T48" fmla="*/ 49 w 51"/>
                <a:gd name="T49" fmla="*/ 48 h 63"/>
                <a:gd name="T50" fmla="*/ 51 w 51"/>
                <a:gd name="T51" fmla="*/ 49 h 63"/>
                <a:gd name="T52" fmla="*/ 48 w 51"/>
                <a:gd name="T53" fmla="*/ 63 h 63"/>
                <a:gd name="T54" fmla="*/ 26 w 51"/>
                <a:gd name="T55" fmla="*/ 63 h 63"/>
                <a:gd name="T56" fmla="*/ 16 w 51"/>
                <a:gd name="T57" fmla="*/ 63 h 63"/>
                <a:gd name="T58" fmla="*/ 8 w 51"/>
                <a:gd name="T59" fmla="*/ 63 h 63"/>
                <a:gd name="T60" fmla="*/ 0 w 51"/>
                <a:gd name="T61" fmla="*/ 63 h 63"/>
                <a:gd name="T62" fmla="*/ 0 w 51"/>
                <a:gd name="T6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63">
                  <a:moveTo>
                    <a:pt x="0" y="60"/>
                  </a:moveTo>
                  <a:cubicBezTo>
                    <a:pt x="7" y="60"/>
                    <a:pt x="8" y="59"/>
                    <a:pt x="8" y="54"/>
                  </a:cubicBezTo>
                  <a:cubicBezTo>
                    <a:pt x="8" y="10"/>
                    <a:pt x="8" y="10"/>
                    <a:pt x="8" y="10"/>
                  </a:cubicBezTo>
                  <a:cubicBezTo>
                    <a:pt x="8" y="4"/>
                    <a:pt x="7" y="3"/>
                    <a:pt x="2" y="3"/>
                  </a:cubicBezTo>
                  <a:cubicBezTo>
                    <a:pt x="2" y="3"/>
                    <a:pt x="2" y="3"/>
                    <a:pt x="1" y="3"/>
                  </a:cubicBezTo>
                  <a:cubicBezTo>
                    <a:pt x="1" y="0"/>
                    <a:pt x="1" y="0"/>
                    <a:pt x="1" y="0"/>
                  </a:cubicBezTo>
                  <a:cubicBezTo>
                    <a:pt x="6" y="0"/>
                    <a:pt x="12" y="0"/>
                    <a:pt x="22" y="0"/>
                  </a:cubicBezTo>
                  <a:cubicBezTo>
                    <a:pt x="35" y="0"/>
                    <a:pt x="43" y="0"/>
                    <a:pt x="45" y="0"/>
                  </a:cubicBezTo>
                  <a:cubicBezTo>
                    <a:pt x="45" y="14"/>
                    <a:pt x="45" y="14"/>
                    <a:pt x="45" y="14"/>
                  </a:cubicBezTo>
                  <a:cubicBezTo>
                    <a:pt x="43" y="14"/>
                    <a:pt x="43" y="14"/>
                    <a:pt x="43" y="14"/>
                  </a:cubicBezTo>
                  <a:cubicBezTo>
                    <a:pt x="42" y="5"/>
                    <a:pt x="39" y="4"/>
                    <a:pt x="30" y="4"/>
                  </a:cubicBezTo>
                  <a:cubicBezTo>
                    <a:pt x="20" y="4"/>
                    <a:pt x="20" y="4"/>
                    <a:pt x="20" y="4"/>
                  </a:cubicBezTo>
                  <a:cubicBezTo>
                    <a:pt x="20" y="28"/>
                    <a:pt x="20" y="28"/>
                    <a:pt x="20" y="28"/>
                  </a:cubicBezTo>
                  <a:cubicBezTo>
                    <a:pt x="27" y="28"/>
                    <a:pt x="27" y="28"/>
                    <a:pt x="27" y="28"/>
                  </a:cubicBezTo>
                  <a:cubicBezTo>
                    <a:pt x="35" y="28"/>
                    <a:pt x="37" y="27"/>
                    <a:pt x="37" y="20"/>
                  </a:cubicBezTo>
                  <a:cubicBezTo>
                    <a:pt x="37" y="20"/>
                    <a:pt x="37" y="20"/>
                    <a:pt x="37" y="20"/>
                  </a:cubicBezTo>
                  <a:cubicBezTo>
                    <a:pt x="40" y="20"/>
                    <a:pt x="40" y="20"/>
                    <a:pt x="40" y="20"/>
                  </a:cubicBezTo>
                  <a:cubicBezTo>
                    <a:pt x="40" y="24"/>
                    <a:pt x="39" y="27"/>
                    <a:pt x="39" y="30"/>
                  </a:cubicBezTo>
                  <a:cubicBezTo>
                    <a:pt x="39" y="33"/>
                    <a:pt x="39" y="36"/>
                    <a:pt x="40" y="40"/>
                  </a:cubicBezTo>
                  <a:cubicBezTo>
                    <a:pt x="37" y="41"/>
                    <a:pt x="37" y="41"/>
                    <a:pt x="37" y="41"/>
                  </a:cubicBezTo>
                  <a:cubicBezTo>
                    <a:pt x="37" y="33"/>
                    <a:pt x="35" y="32"/>
                    <a:pt x="27" y="32"/>
                  </a:cubicBezTo>
                  <a:cubicBezTo>
                    <a:pt x="20" y="32"/>
                    <a:pt x="20" y="32"/>
                    <a:pt x="20" y="32"/>
                  </a:cubicBezTo>
                  <a:cubicBezTo>
                    <a:pt x="20" y="51"/>
                    <a:pt x="20" y="51"/>
                    <a:pt x="20" y="51"/>
                  </a:cubicBezTo>
                  <a:cubicBezTo>
                    <a:pt x="20" y="58"/>
                    <a:pt x="21" y="59"/>
                    <a:pt x="30" y="59"/>
                  </a:cubicBezTo>
                  <a:cubicBezTo>
                    <a:pt x="41" y="59"/>
                    <a:pt x="46" y="58"/>
                    <a:pt x="49" y="48"/>
                  </a:cubicBezTo>
                  <a:cubicBezTo>
                    <a:pt x="51" y="49"/>
                    <a:pt x="51" y="49"/>
                    <a:pt x="51" y="49"/>
                  </a:cubicBezTo>
                  <a:cubicBezTo>
                    <a:pt x="48" y="63"/>
                    <a:pt x="48" y="63"/>
                    <a:pt x="48" y="63"/>
                  </a:cubicBezTo>
                  <a:cubicBezTo>
                    <a:pt x="39" y="63"/>
                    <a:pt x="32" y="63"/>
                    <a:pt x="26" y="63"/>
                  </a:cubicBezTo>
                  <a:cubicBezTo>
                    <a:pt x="22" y="63"/>
                    <a:pt x="18" y="63"/>
                    <a:pt x="16" y="63"/>
                  </a:cubicBezTo>
                  <a:cubicBezTo>
                    <a:pt x="13" y="63"/>
                    <a:pt x="11" y="63"/>
                    <a:pt x="8" y="63"/>
                  </a:cubicBezTo>
                  <a:cubicBezTo>
                    <a:pt x="5" y="63"/>
                    <a:pt x="2"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noEditPoints="1"/>
            </p:cNvSpPr>
            <p:nvPr userDrawn="1"/>
          </p:nvSpPr>
          <p:spPr bwMode="auto">
            <a:xfrm>
              <a:off x="1551" y="3336"/>
              <a:ext cx="115" cy="118"/>
            </a:xfrm>
            <a:custGeom>
              <a:avLst/>
              <a:gdLst>
                <a:gd name="T0" fmla="*/ 0 w 62"/>
                <a:gd name="T1" fmla="*/ 60 h 63"/>
                <a:gd name="T2" fmla="*/ 8 w 62"/>
                <a:gd name="T3" fmla="*/ 53 h 63"/>
                <a:gd name="T4" fmla="*/ 8 w 62"/>
                <a:gd name="T5" fmla="*/ 10 h 63"/>
                <a:gd name="T6" fmla="*/ 1 w 62"/>
                <a:gd name="T7" fmla="*/ 3 h 63"/>
                <a:gd name="T8" fmla="*/ 0 w 62"/>
                <a:gd name="T9" fmla="*/ 3 h 63"/>
                <a:gd name="T10" fmla="*/ 0 w 62"/>
                <a:gd name="T11" fmla="*/ 0 h 63"/>
                <a:gd name="T12" fmla="*/ 13 w 62"/>
                <a:gd name="T13" fmla="*/ 0 h 63"/>
                <a:gd name="T14" fmla="*/ 27 w 62"/>
                <a:gd name="T15" fmla="*/ 0 h 63"/>
                <a:gd name="T16" fmla="*/ 50 w 62"/>
                <a:gd name="T17" fmla="*/ 16 h 63"/>
                <a:gd name="T18" fmla="*/ 38 w 62"/>
                <a:gd name="T19" fmla="*/ 32 h 63"/>
                <a:gd name="T20" fmla="*/ 61 w 62"/>
                <a:gd name="T21" fmla="*/ 60 h 63"/>
                <a:gd name="T22" fmla="*/ 62 w 62"/>
                <a:gd name="T23" fmla="*/ 60 h 63"/>
                <a:gd name="T24" fmla="*/ 62 w 62"/>
                <a:gd name="T25" fmla="*/ 63 h 63"/>
                <a:gd name="T26" fmla="*/ 53 w 62"/>
                <a:gd name="T27" fmla="*/ 63 h 63"/>
                <a:gd name="T28" fmla="*/ 45 w 62"/>
                <a:gd name="T29" fmla="*/ 63 h 63"/>
                <a:gd name="T30" fmla="*/ 27 w 62"/>
                <a:gd name="T31" fmla="*/ 34 h 63"/>
                <a:gd name="T32" fmla="*/ 20 w 62"/>
                <a:gd name="T33" fmla="*/ 34 h 63"/>
                <a:gd name="T34" fmla="*/ 20 w 62"/>
                <a:gd name="T35" fmla="*/ 53 h 63"/>
                <a:gd name="T36" fmla="*/ 28 w 62"/>
                <a:gd name="T37" fmla="*/ 60 h 63"/>
                <a:gd name="T38" fmla="*/ 28 w 62"/>
                <a:gd name="T39" fmla="*/ 63 h 63"/>
                <a:gd name="T40" fmla="*/ 14 w 62"/>
                <a:gd name="T41" fmla="*/ 63 h 63"/>
                <a:gd name="T42" fmla="*/ 0 w 62"/>
                <a:gd name="T43" fmla="*/ 63 h 63"/>
                <a:gd name="T44" fmla="*/ 0 w 62"/>
                <a:gd name="T45" fmla="*/ 60 h 63"/>
                <a:gd name="T46" fmla="*/ 23 w 62"/>
                <a:gd name="T47" fmla="*/ 31 h 63"/>
                <a:gd name="T48" fmla="*/ 38 w 62"/>
                <a:gd name="T49" fmla="*/ 17 h 63"/>
                <a:gd name="T50" fmla="*/ 23 w 62"/>
                <a:gd name="T51" fmla="*/ 3 h 63"/>
                <a:gd name="T52" fmla="*/ 20 w 62"/>
                <a:gd name="T53" fmla="*/ 3 h 63"/>
                <a:gd name="T54" fmla="*/ 20 w 62"/>
                <a:gd name="T55" fmla="*/ 31 h 63"/>
                <a:gd name="T56" fmla="*/ 23 w 62"/>
                <a:gd name="T5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3">
                  <a:moveTo>
                    <a:pt x="0" y="60"/>
                  </a:moveTo>
                  <a:cubicBezTo>
                    <a:pt x="7" y="60"/>
                    <a:pt x="8" y="59"/>
                    <a:pt x="8" y="53"/>
                  </a:cubicBezTo>
                  <a:cubicBezTo>
                    <a:pt x="8" y="10"/>
                    <a:pt x="8" y="10"/>
                    <a:pt x="8" y="10"/>
                  </a:cubicBezTo>
                  <a:cubicBezTo>
                    <a:pt x="8" y="4"/>
                    <a:pt x="8" y="3"/>
                    <a:pt x="1" y="3"/>
                  </a:cubicBezTo>
                  <a:cubicBezTo>
                    <a:pt x="0" y="3"/>
                    <a:pt x="0" y="3"/>
                    <a:pt x="0" y="3"/>
                  </a:cubicBezTo>
                  <a:cubicBezTo>
                    <a:pt x="0" y="0"/>
                    <a:pt x="0" y="0"/>
                    <a:pt x="0" y="0"/>
                  </a:cubicBezTo>
                  <a:cubicBezTo>
                    <a:pt x="5" y="0"/>
                    <a:pt x="9" y="0"/>
                    <a:pt x="13" y="0"/>
                  </a:cubicBezTo>
                  <a:cubicBezTo>
                    <a:pt x="18" y="0"/>
                    <a:pt x="23" y="0"/>
                    <a:pt x="27" y="0"/>
                  </a:cubicBezTo>
                  <a:cubicBezTo>
                    <a:pt x="42" y="0"/>
                    <a:pt x="50" y="6"/>
                    <a:pt x="50" y="16"/>
                  </a:cubicBezTo>
                  <a:cubicBezTo>
                    <a:pt x="50" y="24"/>
                    <a:pt x="46" y="29"/>
                    <a:pt x="38" y="32"/>
                  </a:cubicBezTo>
                  <a:cubicBezTo>
                    <a:pt x="49" y="51"/>
                    <a:pt x="56" y="60"/>
                    <a:pt x="61" y="60"/>
                  </a:cubicBezTo>
                  <a:cubicBezTo>
                    <a:pt x="62" y="60"/>
                    <a:pt x="62" y="60"/>
                    <a:pt x="62" y="60"/>
                  </a:cubicBezTo>
                  <a:cubicBezTo>
                    <a:pt x="62" y="63"/>
                    <a:pt x="62" y="63"/>
                    <a:pt x="62" y="63"/>
                  </a:cubicBezTo>
                  <a:cubicBezTo>
                    <a:pt x="59" y="63"/>
                    <a:pt x="56" y="63"/>
                    <a:pt x="53" y="63"/>
                  </a:cubicBezTo>
                  <a:cubicBezTo>
                    <a:pt x="51" y="63"/>
                    <a:pt x="48" y="63"/>
                    <a:pt x="45" y="63"/>
                  </a:cubicBezTo>
                  <a:cubicBezTo>
                    <a:pt x="37" y="53"/>
                    <a:pt x="32" y="43"/>
                    <a:pt x="27" y="34"/>
                  </a:cubicBezTo>
                  <a:cubicBezTo>
                    <a:pt x="20" y="34"/>
                    <a:pt x="20" y="34"/>
                    <a:pt x="20" y="34"/>
                  </a:cubicBezTo>
                  <a:cubicBezTo>
                    <a:pt x="20" y="53"/>
                    <a:pt x="20" y="53"/>
                    <a:pt x="20" y="53"/>
                  </a:cubicBezTo>
                  <a:cubicBezTo>
                    <a:pt x="20" y="59"/>
                    <a:pt x="21" y="60"/>
                    <a:pt x="28" y="60"/>
                  </a:cubicBezTo>
                  <a:cubicBezTo>
                    <a:pt x="28" y="63"/>
                    <a:pt x="28" y="63"/>
                    <a:pt x="28" y="63"/>
                  </a:cubicBezTo>
                  <a:cubicBezTo>
                    <a:pt x="23" y="63"/>
                    <a:pt x="18" y="63"/>
                    <a:pt x="14" y="63"/>
                  </a:cubicBezTo>
                  <a:cubicBezTo>
                    <a:pt x="9" y="63"/>
                    <a:pt x="4" y="63"/>
                    <a:pt x="0" y="63"/>
                  </a:cubicBezTo>
                  <a:lnTo>
                    <a:pt x="0" y="60"/>
                  </a:lnTo>
                  <a:close/>
                  <a:moveTo>
                    <a:pt x="23" y="31"/>
                  </a:moveTo>
                  <a:cubicBezTo>
                    <a:pt x="33" y="31"/>
                    <a:pt x="38" y="27"/>
                    <a:pt x="38" y="17"/>
                  </a:cubicBezTo>
                  <a:cubicBezTo>
                    <a:pt x="38" y="8"/>
                    <a:pt x="33" y="3"/>
                    <a:pt x="23" y="3"/>
                  </a:cubicBezTo>
                  <a:cubicBezTo>
                    <a:pt x="22" y="3"/>
                    <a:pt x="21" y="3"/>
                    <a:pt x="20" y="3"/>
                  </a:cubicBezTo>
                  <a:cubicBezTo>
                    <a:pt x="20" y="31"/>
                    <a:pt x="20" y="31"/>
                    <a:pt x="20" y="31"/>
                  </a:cubicBezTo>
                  <a:cubicBezTo>
                    <a:pt x="21" y="31"/>
                    <a:pt x="22" y="31"/>
                    <a:pt x="23" y="3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userDrawn="1"/>
          </p:nvSpPr>
          <p:spPr bwMode="auto">
            <a:xfrm>
              <a:off x="1673" y="3334"/>
              <a:ext cx="69" cy="121"/>
            </a:xfrm>
            <a:custGeom>
              <a:avLst/>
              <a:gdLst>
                <a:gd name="T0" fmla="*/ 0 w 37"/>
                <a:gd name="T1" fmla="*/ 48 h 65"/>
                <a:gd name="T2" fmla="*/ 2 w 37"/>
                <a:gd name="T3" fmla="*/ 47 h 65"/>
                <a:gd name="T4" fmla="*/ 17 w 37"/>
                <a:gd name="T5" fmla="*/ 61 h 65"/>
                <a:gd name="T6" fmla="*/ 27 w 37"/>
                <a:gd name="T7" fmla="*/ 50 h 65"/>
                <a:gd name="T8" fmla="*/ 24 w 37"/>
                <a:gd name="T9" fmla="*/ 43 h 65"/>
                <a:gd name="T10" fmla="*/ 13 w 37"/>
                <a:gd name="T11" fmla="*/ 36 h 65"/>
                <a:gd name="T12" fmla="*/ 2 w 37"/>
                <a:gd name="T13" fmla="*/ 18 h 65"/>
                <a:gd name="T14" fmla="*/ 21 w 37"/>
                <a:gd name="T15" fmla="*/ 0 h 65"/>
                <a:gd name="T16" fmla="*/ 34 w 37"/>
                <a:gd name="T17" fmla="*/ 1 h 65"/>
                <a:gd name="T18" fmla="*/ 35 w 37"/>
                <a:gd name="T19" fmla="*/ 14 h 65"/>
                <a:gd name="T20" fmla="*/ 32 w 37"/>
                <a:gd name="T21" fmla="*/ 14 h 65"/>
                <a:gd name="T22" fmla="*/ 21 w 37"/>
                <a:gd name="T23" fmla="*/ 3 h 65"/>
                <a:gd name="T24" fmla="*/ 11 w 37"/>
                <a:gd name="T25" fmla="*/ 14 h 65"/>
                <a:gd name="T26" fmla="*/ 14 w 37"/>
                <a:gd name="T27" fmla="*/ 21 h 65"/>
                <a:gd name="T28" fmla="*/ 24 w 37"/>
                <a:gd name="T29" fmla="*/ 28 h 65"/>
                <a:gd name="T30" fmla="*/ 37 w 37"/>
                <a:gd name="T31" fmla="*/ 46 h 65"/>
                <a:gd name="T32" fmla="*/ 16 w 37"/>
                <a:gd name="T33" fmla="*/ 65 h 65"/>
                <a:gd name="T34" fmla="*/ 1 w 37"/>
                <a:gd name="T35" fmla="*/ 61 h 65"/>
                <a:gd name="T36" fmla="*/ 0 w 37"/>
                <a:gd name="T37"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65">
                  <a:moveTo>
                    <a:pt x="0" y="48"/>
                  </a:moveTo>
                  <a:cubicBezTo>
                    <a:pt x="2" y="47"/>
                    <a:pt x="2" y="47"/>
                    <a:pt x="2" y="47"/>
                  </a:cubicBezTo>
                  <a:cubicBezTo>
                    <a:pt x="5" y="57"/>
                    <a:pt x="9" y="61"/>
                    <a:pt x="17" y="61"/>
                  </a:cubicBezTo>
                  <a:cubicBezTo>
                    <a:pt x="23" y="61"/>
                    <a:pt x="27" y="57"/>
                    <a:pt x="27" y="50"/>
                  </a:cubicBezTo>
                  <a:cubicBezTo>
                    <a:pt x="27" y="47"/>
                    <a:pt x="26" y="45"/>
                    <a:pt x="24" y="43"/>
                  </a:cubicBezTo>
                  <a:cubicBezTo>
                    <a:pt x="21" y="40"/>
                    <a:pt x="16" y="38"/>
                    <a:pt x="13" y="36"/>
                  </a:cubicBezTo>
                  <a:cubicBezTo>
                    <a:pt x="6" y="31"/>
                    <a:pt x="2" y="27"/>
                    <a:pt x="2" y="18"/>
                  </a:cubicBezTo>
                  <a:cubicBezTo>
                    <a:pt x="2" y="7"/>
                    <a:pt x="9" y="0"/>
                    <a:pt x="21" y="0"/>
                  </a:cubicBezTo>
                  <a:cubicBezTo>
                    <a:pt x="24" y="0"/>
                    <a:pt x="28" y="0"/>
                    <a:pt x="34" y="1"/>
                  </a:cubicBezTo>
                  <a:cubicBezTo>
                    <a:pt x="35" y="14"/>
                    <a:pt x="35" y="14"/>
                    <a:pt x="35" y="14"/>
                  </a:cubicBezTo>
                  <a:cubicBezTo>
                    <a:pt x="32" y="14"/>
                    <a:pt x="32" y="14"/>
                    <a:pt x="32" y="14"/>
                  </a:cubicBezTo>
                  <a:cubicBezTo>
                    <a:pt x="31" y="7"/>
                    <a:pt x="27" y="3"/>
                    <a:pt x="21" y="3"/>
                  </a:cubicBezTo>
                  <a:cubicBezTo>
                    <a:pt x="15" y="3"/>
                    <a:pt x="11" y="8"/>
                    <a:pt x="11" y="14"/>
                  </a:cubicBezTo>
                  <a:cubicBezTo>
                    <a:pt x="11" y="17"/>
                    <a:pt x="12" y="19"/>
                    <a:pt x="14" y="21"/>
                  </a:cubicBezTo>
                  <a:cubicBezTo>
                    <a:pt x="17" y="25"/>
                    <a:pt x="20" y="26"/>
                    <a:pt x="24" y="28"/>
                  </a:cubicBezTo>
                  <a:cubicBezTo>
                    <a:pt x="33" y="33"/>
                    <a:pt x="37" y="37"/>
                    <a:pt x="37" y="46"/>
                  </a:cubicBezTo>
                  <a:cubicBezTo>
                    <a:pt x="37" y="57"/>
                    <a:pt x="29" y="65"/>
                    <a:pt x="16" y="65"/>
                  </a:cubicBezTo>
                  <a:cubicBezTo>
                    <a:pt x="11" y="65"/>
                    <a:pt x="6" y="64"/>
                    <a:pt x="1" y="61"/>
                  </a:cubicBezTo>
                  <a:lnTo>
                    <a:pt x="0"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p:cNvSpPr>
            <p:nvPr userDrawn="1"/>
          </p:nvSpPr>
          <p:spPr bwMode="auto">
            <a:xfrm>
              <a:off x="1758" y="3336"/>
              <a:ext cx="52" cy="118"/>
            </a:xfrm>
            <a:custGeom>
              <a:avLst/>
              <a:gdLst>
                <a:gd name="T0" fmla="*/ 0 w 28"/>
                <a:gd name="T1" fmla="*/ 60 h 63"/>
                <a:gd name="T2" fmla="*/ 8 w 28"/>
                <a:gd name="T3" fmla="*/ 54 h 63"/>
                <a:gd name="T4" fmla="*/ 8 w 28"/>
                <a:gd name="T5" fmla="*/ 10 h 63"/>
                <a:gd name="T6" fmla="*/ 1 w 28"/>
                <a:gd name="T7" fmla="*/ 3 h 63"/>
                <a:gd name="T8" fmla="*/ 0 w 28"/>
                <a:gd name="T9" fmla="*/ 3 h 63"/>
                <a:gd name="T10" fmla="*/ 0 w 28"/>
                <a:gd name="T11" fmla="*/ 0 h 63"/>
                <a:gd name="T12" fmla="*/ 14 w 28"/>
                <a:gd name="T13" fmla="*/ 0 h 63"/>
                <a:gd name="T14" fmla="*/ 28 w 28"/>
                <a:gd name="T15" fmla="*/ 0 h 63"/>
                <a:gd name="T16" fmla="*/ 28 w 28"/>
                <a:gd name="T17" fmla="*/ 3 h 63"/>
                <a:gd name="T18" fmla="*/ 27 w 28"/>
                <a:gd name="T19" fmla="*/ 3 h 63"/>
                <a:gd name="T20" fmla="*/ 20 w 28"/>
                <a:gd name="T21" fmla="*/ 10 h 63"/>
                <a:gd name="T22" fmla="*/ 20 w 28"/>
                <a:gd name="T23" fmla="*/ 52 h 63"/>
                <a:gd name="T24" fmla="*/ 28 w 28"/>
                <a:gd name="T25" fmla="*/ 60 h 63"/>
                <a:gd name="T26" fmla="*/ 28 w 28"/>
                <a:gd name="T27" fmla="*/ 63 h 63"/>
                <a:gd name="T28" fmla="*/ 15 w 28"/>
                <a:gd name="T29" fmla="*/ 63 h 63"/>
                <a:gd name="T30" fmla="*/ 0 w 28"/>
                <a:gd name="T31" fmla="*/ 63 h 63"/>
                <a:gd name="T32" fmla="*/ 0 w 28"/>
                <a:gd name="T33"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3">
                  <a:moveTo>
                    <a:pt x="0" y="60"/>
                  </a:moveTo>
                  <a:cubicBezTo>
                    <a:pt x="7" y="60"/>
                    <a:pt x="8" y="59"/>
                    <a:pt x="8" y="54"/>
                  </a:cubicBezTo>
                  <a:cubicBezTo>
                    <a:pt x="8" y="10"/>
                    <a:pt x="8" y="10"/>
                    <a:pt x="8" y="10"/>
                  </a:cubicBezTo>
                  <a:cubicBezTo>
                    <a:pt x="8" y="4"/>
                    <a:pt x="8" y="3"/>
                    <a:pt x="1" y="3"/>
                  </a:cubicBezTo>
                  <a:cubicBezTo>
                    <a:pt x="0" y="3"/>
                    <a:pt x="0" y="3"/>
                    <a:pt x="0" y="3"/>
                  </a:cubicBezTo>
                  <a:cubicBezTo>
                    <a:pt x="0" y="0"/>
                    <a:pt x="0" y="0"/>
                    <a:pt x="0" y="0"/>
                  </a:cubicBezTo>
                  <a:cubicBezTo>
                    <a:pt x="4" y="0"/>
                    <a:pt x="8" y="0"/>
                    <a:pt x="14" y="0"/>
                  </a:cubicBezTo>
                  <a:cubicBezTo>
                    <a:pt x="18" y="0"/>
                    <a:pt x="23" y="0"/>
                    <a:pt x="28" y="0"/>
                  </a:cubicBezTo>
                  <a:cubicBezTo>
                    <a:pt x="28" y="3"/>
                    <a:pt x="28" y="3"/>
                    <a:pt x="28" y="3"/>
                  </a:cubicBezTo>
                  <a:cubicBezTo>
                    <a:pt x="27" y="3"/>
                    <a:pt x="27" y="3"/>
                    <a:pt x="27" y="3"/>
                  </a:cubicBezTo>
                  <a:cubicBezTo>
                    <a:pt x="21" y="3"/>
                    <a:pt x="20" y="4"/>
                    <a:pt x="20" y="10"/>
                  </a:cubicBezTo>
                  <a:cubicBezTo>
                    <a:pt x="20" y="52"/>
                    <a:pt x="20" y="52"/>
                    <a:pt x="20" y="52"/>
                  </a:cubicBezTo>
                  <a:cubicBezTo>
                    <a:pt x="20" y="59"/>
                    <a:pt x="20" y="60"/>
                    <a:pt x="28" y="60"/>
                  </a:cubicBezTo>
                  <a:cubicBezTo>
                    <a:pt x="28" y="63"/>
                    <a:pt x="28" y="63"/>
                    <a:pt x="28" y="63"/>
                  </a:cubicBezTo>
                  <a:cubicBezTo>
                    <a:pt x="23" y="63"/>
                    <a:pt x="19" y="63"/>
                    <a:pt x="15" y="63"/>
                  </a:cubicBezTo>
                  <a:cubicBezTo>
                    <a:pt x="10" y="63"/>
                    <a:pt x="6" y="63"/>
                    <a:pt x="0" y="63"/>
                  </a:cubicBezTo>
                  <a:lnTo>
                    <a:pt x="0"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p:cNvSpPr>
            <p:nvPr userDrawn="1"/>
          </p:nvSpPr>
          <p:spPr bwMode="auto">
            <a:xfrm>
              <a:off x="1818" y="3331"/>
              <a:ext cx="103" cy="123"/>
            </a:xfrm>
            <a:custGeom>
              <a:avLst/>
              <a:gdLst>
                <a:gd name="T0" fmla="*/ 14 w 56"/>
                <a:gd name="T1" fmla="*/ 63 h 66"/>
                <a:gd name="T2" fmla="*/ 15 w 56"/>
                <a:gd name="T3" fmla="*/ 63 h 66"/>
                <a:gd name="T4" fmla="*/ 23 w 56"/>
                <a:gd name="T5" fmla="*/ 54 h 66"/>
                <a:gd name="T6" fmla="*/ 23 w 56"/>
                <a:gd name="T7" fmla="*/ 7 h 66"/>
                <a:gd name="T8" fmla="*/ 14 w 56"/>
                <a:gd name="T9" fmla="*/ 7 h 66"/>
                <a:gd name="T10" fmla="*/ 2 w 56"/>
                <a:gd name="T11" fmla="*/ 16 h 66"/>
                <a:gd name="T12" fmla="*/ 0 w 56"/>
                <a:gd name="T13" fmla="*/ 16 h 66"/>
                <a:gd name="T14" fmla="*/ 1 w 56"/>
                <a:gd name="T15" fmla="*/ 1 h 66"/>
                <a:gd name="T16" fmla="*/ 4 w 56"/>
                <a:gd name="T17" fmla="*/ 1 h 66"/>
                <a:gd name="T18" fmla="*/ 9 w 56"/>
                <a:gd name="T19" fmla="*/ 3 h 66"/>
                <a:gd name="T20" fmla="*/ 49 w 56"/>
                <a:gd name="T21" fmla="*/ 3 h 66"/>
                <a:gd name="T22" fmla="*/ 54 w 56"/>
                <a:gd name="T23" fmla="*/ 0 h 66"/>
                <a:gd name="T24" fmla="*/ 56 w 56"/>
                <a:gd name="T25" fmla="*/ 1 h 66"/>
                <a:gd name="T26" fmla="*/ 55 w 56"/>
                <a:gd name="T27" fmla="*/ 15 h 66"/>
                <a:gd name="T28" fmla="*/ 52 w 56"/>
                <a:gd name="T29" fmla="*/ 16 h 66"/>
                <a:gd name="T30" fmla="*/ 44 w 56"/>
                <a:gd name="T31" fmla="*/ 7 h 66"/>
                <a:gd name="T32" fmla="*/ 34 w 56"/>
                <a:gd name="T33" fmla="*/ 7 h 66"/>
                <a:gd name="T34" fmla="*/ 34 w 56"/>
                <a:gd name="T35" fmla="*/ 54 h 66"/>
                <a:gd name="T36" fmla="*/ 43 w 56"/>
                <a:gd name="T37" fmla="*/ 63 h 66"/>
                <a:gd name="T38" fmla="*/ 43 w 56"/>
                <a:gd name="T39" fmla="*/ 66 h 66"/>
                <a:gd name="T40" fmla="*/ 29 w 56"/>
                <a:gd name="T41" fmla="*/ 66 h 66"/>
                <a:gd name="T42" fmla="*/ 14 w 56"/>
                <a:gd name="T43" fmla="*/ 66 h 66"/>
                <a:gd name="T44" fmla="*/ 14 w 56"/>
                <a:gd name="T45"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66">
                  <a:moveTo>
                    <a:pt x="14" y="63"/>
                  </a:moveTo>
                  <a:cubicBezTo>
                    <a:pt x="15" y="63"/>
                    <a:pt x="15" y="63"/>
                    <a:pt x="15" y="63"/>
                  </a:cubicBezTo>
                  <a:cubicBezTo>
                    <a:pt x="22" y="63"/>
                    <a:pt x="23" y="62"/>
                    <a:pt x="23" y="54"/>
                  </a:cubicBezTo>
                  <a:cubicBezTo>
                    <a:pt x="23" y="7"/>
                    <a:pt x="23" y="7"/>
                    <a:pt x="23" y="7"/>
                  </a:cubicBezTo>
                  <a:cubicBezTo>
                    <a:pt x="14" y="7"/>
                    <a:pt x="14" y="7"/>
                    <a:pt x="14" y="7"/>
                  </a:cubicBezTo>
                  <a:cubicBezTo>
                    <a:pt x="7" y="7"/>
                    <a:pt x="4" y="8"/>
                    <a:pt x="2" y="16"/>
                  </a:cubicBezTo>
                  <a:cubicBezTo>
                    <a:pt x="0" y="16"/>
                    <a:pt x="0" y="16"/>
                    <a:pt x="0" y="16"/>
                  </a:cubicBezTo>
                  <a:cubicBezTo>
                    <a:pt x="1" y="11"/>
                    <a:pt x="1" y="6"/>
                    <a:pt x="1" y="1"/>
                  </a:cubicBezTo>
                  <a:cubicBezTo>
                    <a:pt x="4" y="1"/>
                    <a:pt x="4" y="1"/>
                    <a:pt x="4" y="1"/>
                  </a:cubicBezTo>
                  <a:cubicBezTo>
                    <a:pt x="4" y="3"/>
                    <a:pt x="6" y="3"/>
                    <a:pt x="9" y="3"/>
                  </a:cubicBezTo>
                  <a:cubicBezTo>
                    <a:pt x="49" y="3"/>
                    <a:pt x="49" y="3"/>
                    <a:pt x="49" y="3"/>
                  </a:cubicBezTo>
                  <a:cubicBezTo>
                    <a:pt x="51" y="3"/>
                    <a:pt x="53" y="3"/>
                    <a:pt x="54" y="0"/>
                  </a:cubicBezTo>
                  <a:cubicBezTo>
                    <a:pt x="56" y="1"/>
                    <a:pt x="56" y="1"/>
                    <a:pt x="56" y="1"/>
                  </a:cubicBezTo>
                  <a:cubicBezTo>
                    <a:pt x="56" y="7"/>
                    <a:pt x="55" y="12"/>
                    <a:pt x="55" y="15"/>
                  </a:cubicBezTo>
                  <a:cubicBezTo>
                    <a:pt x="52" y="16"/>
                    <a:pt x="52" y="16"/>
                    <a:pt x="52" y="16"/>
                  </a:cubicBezTo>
                  <a:cubicBezTo>
                    <a:pt x="52" y="9"/>
                    <a:pt x="50" y="7"/>
                    <a:pt x="44" y="7"/>
                  </a:cubicBezTo>
                  <a:cubicBezTo>
                    <a:pt x="34" y="7"/>
                    <a:pt x="34" y="7"/>
                    <a:pt x="34" y="7"/>
                  </a:cubicBezTo>
                  <a:cubicBezTo>
                    <a:pt x="34" y="54"/>
                    <a:pt x="34" y="54"/>
                    <a:pt x="34" y="54"/>
                  </a:cubicBezTo>
                  <a:cubicBezTo>
                    <a:pt x="34" y="62"/>
                    <a:pt x="35" y="63"/>
                    <a:pt x="43" y="63"/>
                  </a:cubicBezTo>
                  <a:cubicBezTo>
                    <a:pt x="43" y="66"/>
                    <a:pt x="43" y="66"/>
                    <a:pt x="43" y="66"/>
                  </a:cubicBezTo>
                  <a:cubicBezTo>
                    <a:pt x="36" y="66"/>
                    <a:pt x="33" y="66"/>
                    <a:pt x="29" y="66"/>
                  </a:cubicBezTo>
                  <a:cubicBezTo>
                    <a:pt x="24" y="66"/>
                    <a:pt x="19" y="66"/>
                    <a:pt x="14" y="66"/>
                  </a:cubicBezTo>
                  <a:lnTo>
                    <a:pt x="14" y="6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userDrawn="1"/>
          </p:nvSpPr>
          <p:spPr bwMode="auto">
            <a:xfrm>
              <a:off x="1929" y="3336"/>
              <a:ext cx="107" cy="118"/>
            </a:xfrm>
            <a:custGeom>
              <a:avLst/>
              <a:gdLst>
                <a:gd name="T0" fmla="*/ 15 w 58"/>
                <a:gd name="T1" fmla="*/ 60 h 63"/>
                <a:gd name="T2" fmla="*/ 16 w 58"/>
                <a:gd name="T3" fmla="*/ 60 h 63"/>
                <a:gd name="T4" fmla="*/ 24 w 58"/>
                <a:gd name="T5" fmla="*/ 52 h 63"/>
                <a:gd name="T6" fmla="*/ 24 w 58"/>
                <a:gd name="T7" fmla="*/ 34 h 63"/>
                <a:gd name="T8" fmla="*/ 9 w 58"/>
                <a:gd name="T9" fmla="*/ 9 h 63"/>
                <a:gd name="T10" fmla="*/ 0 w 58"/>
                <a:gd name="T11" fmla="*/ 3 h 63"/>
                <a:gd name="T12" fmla="*/ 0 w 58"/>
                <a:gd name="T13" fmla="*/ 0 h 63"/>
                <a:gd name="T14" fmla="*/ 14 w 58"/>
                <a:gd name="T15" fmla="*/ 0 h 63"/>
                <a:gd name="T16" fmla="*/ 26 w 58"/>
                <a:gd name="T17" fmla="*/ 0 h 63"/>
                <a:gd name="T18" fmla="*/ 26 w 58"/>
                <a:gd name="T19" fmla="*/ 3 h 63"/>
                <a:gd name="T20" fmla="*/ 24 w 58"/>
                <a:gd name="T21" fmla="*/ 3 h 63"/>
                <a:gd name="T22" fmla="*/ 20 w 58"/>
                <a:gd name="T23" fmla="*/ 5 h 63"/>
                <a:gd name="T24" fmla="*/ 22 w 58"/>
                <a:gd name="T25" fmla="*/ 8 h 63"/>
                <a:gd name="T26" fmla="*/ 33 w 58"/>
                <a:gd name="T27" fmla="*/ 27 h 63"/>
                <a:gd name="T28" fmla="*/ 43 w 58"/>
                <a:gd name="T29" fmla="*/ 11 h 63"/>
                <a:gd name="T30" fmla="*/ 46 w 58"/>
                <a:gd name="T31" fmla="*/ 5 h 63"/>
                <a:gd name="T32" fmla="*/ 39 w 58"/>
                <a:gd name="T33" fmla="*/ 3 h 63"/>
                <a:gd name="T34" fmla="*/ 39 w 58"/>
                <a:gd name="T35" fmla="*/ 0 h 63"/>
                <a:gd name="T36" fmla="*/ 51 w 58"/>
                <a:gd name="T37" fmla="*/ 0 h 63"/>
                <a:gd name="T38" fmla="*/ 58 w 58"/>
                <a:gd name="T39" fmla="*/ 0 h 63"/>
                <a:gd name="T40" fmla="*/ 58 w 58"/>
                <a:gd name="T41" fmla="*/ 3 h 63"/>
                <a:gd name="T42" fmla="*/ 48 w 58"/>
                <a:gd name="T43" fmla="*/ 11 h 63"/>
                <a:gd name="T44" fmla="*/ 36 w 58"/>
                <a:gd name="T45" fmla="*/ 31 h 63"/>
                <a:gd name="T46" fmla="*/ 36 w 58"/>
                <a:gd name="T47" fmla="*/ 51 h 63"/>
                <a:gd name="T48" fmla="*/ 44 w 58"/>
                <a:gd name="T49" fmla="*/ 60 h 63"/>
                <a:gd name="T50" fmla="*/ 44 w 58"/>
                <a:gd name="T51" fmla="*/ 63 h 63"/>
                <a:gd name="T52" fmla="*/ 30 w 58"/>
                <a:gd name="T53" fmla="*/ 63 h 63"/>
                <a:gd name="T54" fmla="*/ 15 w 58"/>
                <a:gd name="T55" fmla="*/ 63 h 63"/>
                <a:gd name="T56" fmla="*/ 15 w 58"/>
                <a:gd name="T57"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63">
                  <a:moveTo>
                    <a:pt x="15" y="60"/>
                  </a:moveTo>
                  <a:cubicBezTo>
                    <a:pt x="16" y="60"/>
                    <a:pt x="16" y="60"/>
                    <a:pt x="16" y="60"/>
                  </a:cubicBezTo>
                  <a:cubicBezTo>
                    <a:pt x="23" y="60"/>
                    <a:pt x="24" y="59"/>
                    <a:pt x="24" y="52"/>
                  </a:cubicBezTo>
                  <a:cubicBezTo>
                    <a:pt x="24" y="34"/>
                    <a:pt x="24" y="34"/>
                    <a:pt x="24" y="34"/>
                  </a:cubicBezTo>
                  <a:cubicBezTo>
                    <a:pt x="9" y="9"/>
                    <a:pt x="9" y="9"/>
                    <a:pt x="9" y="9"/>
                  </a:cubicBezTo>
                  <a:cubicBezTo>
                    <a:pt x="6" y="5"/>
                    <a:pt x="5" y="3"/>
                    <a:pt x="0" y="3"/>
                  </a:cubicBezTo>
                  <a:cubicBezTo>
                    <a:pt x="0" y="0"/>
                    <a:pt x="0" y="0"/>
                    <a:pt x="0" y="0"/>
                  </a:cubicBezTo>
                  <a:cubicBezTo>
                    <a:pt x="3" y="0"/>
                    <a:pt x="6" y="0"/>
                    <a:pt x="14" y="0"/>
                  </a:cubicBezTo>
                  <a:cubicBezTo>
                    <a:pt x="19" y="0"/>
                    <a:pt x="23" y="0"/>
                    <a:pt x="26" y="0"/>
                  </a:cubicBezTo>
                  <a:cubicBezTo>
                    <a:pt x="26" y="3"/>
                    <a:pt x="26" y="3"/>
                    <a:pt x="26" y="3"/>
                  </a:cubicBezTo>
                  <a:cubicBezTo>
                    <a:pt x="24" y="3"/>
                    <a:pt x="24" y="3"/>
                    <a:pt x="24" y="3"/>
                  </a:cubicBezTo>
                  <a:cubicBezTo>
                    <a:pt x="21" y="3"/>
                    <a:pt x="20" y="3"/>
                    <a:pt x="20" y="5"/>
                  </a:cubicBezTo>
                  <a:cubicBezTo>
                    <a:pt x="20" y="6"/>
                    <a:pt x="21" y="7"/>
                    <a:pt x="22" y="8"/>
                  </a:cubicBezTo>
                  <a:cubicBezTo>
                    <a:pt x="33" y="27"/>
                    <a:pt x="33" y="27"/>
                    <a:pt x="33" y="27"/>
                  </a:cubicBezTo>
                  <a:cubicBezTo>
                    <a:pt x="43" y="11"/>
                    <a:pt x="43" y="11"/>
                    <a:pt x="43" y="11"/>
                  </a:cubicBezTo>
                  <a:cubicBezTo>
                    <a:pt x="45" y="8"/>
                    <a:pt x="46" y="7"/>
                    <a:pt x="46" y="5"/>
                  </a:cubicBezTo>
                  <a:cubicBezTo>
                    <a:pt x="46" y="4"/>
                    <a:pt x="43" y="3"/>
                    <a:pt x="39" y="3"/>
                  </a:cubicBezTo>
                  <a:cubicBezTo>
                    <a:pt x="39" y="0"/>
                    <a:pt x="39" y="0"/>
                    <a:pt x="39" y="0"/>
                  </a:cubicBezTo>
                  <a:cubicBezTo>
                    <a:pt x="44" y="0"/>
                    <a:pt x="48" y="0"/>
                    <a:pt x="51" y="0"/>
                  </a:cubicBezTo>
                  <a:cubicBezTo>
                    <a:pt x="54" y="0"/>
                    <a:pt x="55" y="0"/>
                    <a:pt x="58" y="0"/>
                  </a:cubicBezTo>
                  <a:cubicBezTo>
                    <a:pt x="58" y="3"/>
                    <a:pt x="58" y="3"/>
                    <a:pt x="58" y="3"/>
                  </a:cubicBezTo>
                  <a:cubicBezTo>
                    <a:pt x="53" y="3"/>
                    <a:pt x="52" y="6"/>
                    <a:pt x="48" y="11"/>
                  </a:cubicBezTo>
                  <a:cubicBezTo>
                    <a:pt x="36" y="31"/>
                    <a:pt x="36" y="31"/>
                    <a:pt x="36" y="31"/>
                  </a:cubicBezTo>
                  <a:cubicBezTo>
                    <a:pt x="36" y="51"/>
                    <a:pt x="36" y="51"/>
                    <a:pt x="36" y="51"/>
                  </a:cubicBezTo>
                  <a:cubicBezTo>
                    <a:pt x="36" y="59"/>
                    <a:pt x="37" y="60"/>
                    <a:pt x="44" y="60"/>
                  </a:cubicBezTo>
                  <a:cubicBezTo>
                    <a:pt x="44" y="63"/>
                    <a:pt x="44" y="63"/>
                    <a:pt x="44" y="63"/>
                  </a:cubicBezTo>
                  <a:cubicBezTo>
                    <a:pt x="39" y="63"/>
                    <a:pt x="35" y="63"/>
                    <a:pt x="30" y="63"/>
                  </a:cubicBezTo>
                  <a:cubicBezTo>
                    <a:pt x="25" y="63"/>
                    <a:pt x="20" y="63"/>
                    <a:pt x="15" y="63"/>
                  </a:cubicBezTo>
                  <a:lnTo>
                    <a:pt x="15" y="6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1623599"/>
      </p:ext>
    </p:extLst>
  </p:cSld>
  <p:clrMap bg1="lt1" tx1="dk1" bg2="lt2" tx2="dk2" accent1="accent1" accent2="accent2" accent3="accent3" accent4="accent4" accent5="accent5" accent6="accent6" hlink="hlink" folHlink="folHlink"/>
  <p:sldLayoutIdLst>
    <p:sldLayoutId id="2147483748"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hf hdr="0" dt="0"/>
  <p:txStyles>
    <p:titleStyle>
      <a:lvl1pPr algn="l" defTabSz="685783"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46" indent="-171446" algn="l" defTabSz="685783" rtl="0" eaLnBrk="1" latinLnBrk="0" hangingPunct="1">
        <a:lnSpc>
          <a:spcPts val="2800"/>
        </a:lnSpc>
        <a:spcBef>
          <a:spcPts val="751"/>
        </a:spcBef>
        <a:buFont typeface="Arial" panose="020B0604020202020204" pitchFamily="34" charset="0"/>
        <a:buChar char="•"/>
        <a:defRPr sz="2400" kern="1200">
          <a:solidFill>
            <a:schemeClr val="tx1"/>
          </a:solidFill>
          <a:latin typeface="+mn-lt"/>
          <a:ea typeface="+mn-ea"/>
          <a:cs typeface="+mn-cs"/>
        </a:defRPr>
      </a:lvl1pPr>
      <a:lvl2pPr marL="514338" indent="-171446" algn="l" defTabSz="685783" rtl="0" eaLnBrk="1" latinLnBrk="0" hangingPunct="1">
        <a:lnSpc>
          <a:spcPts val="28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2pPr>
      <a:lvl3pPr marL="857229" indent="-171446" algn="l" defTabSz="685783" rtl="0" eaLnBrk="1" latinLnBrk="0" hangingPunct="1">
        <a:lnSpc>
          <a:spcPts val="28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3pPr>
      <a:lvl4pPr marL="1200121" indent="-171446" algn="l" defTabSz="685783" rtl="0" eaLnBrk="1" latinLnBrk="0" hangingPunct="1">
        <a:lnSpc>
          <a:spcPts val="28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4pPr>
      <a:lvl5pPr marL="1543012" indent="-171446" algn="l" defTabSz="685783" rtl="0" eaLnBrk="1" latinLnBrk="0" hangingPunct="1">
        <a:lnSpc>
          <a:spcPts val="2800"/>
        </a:lnSpc>
        <a:spcBef>
          <a:spcPts val="375"/>
        </a:spcBef>
        <a:buClr>
          <a:schemeClr val="accent2"/>
        </a:buClr>
        <a:buFont typeface="Arial" panose="020B0604020202020204" pitchFamily="34" charset="0"/>
        <a:buChar char="•"/>
        <a:defRPr sz="24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hyperlink" Target="mailto:patel.jay@dal.ca"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3.jpe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org-arl/arlpy" TargetMode="External"/><Relationship Id="rId2" Type="http://schemas.openxmlformats.org/officeDocument/2006/relationships/hyperlink" Target="https://www.canada.ca/en/defence-research-development/news/articles/exercise-unmanned-warrior-an-international-exercise-using-autonomous-tech-to-detect-underwater-mines.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97002" y="2866034"/>
            <a:ext cx="4324348" cy="1125932"/>
          </a:xfrm>
        </p:spPr>
        <p:txBody>
          <a:bodyPr/>
          <a:lstStyle/>
          <a:p>
            <a:r>
              <a:rPr lang="en-US" sz="2000" dirty="0"/>
              <a:t>Jay Patel, Mae </a:t>
            </a:r>
            <a:r>
              <a:rPr lang="en-US" sz="2000" dirty="0" err="1"/>
              <a:t>Seto</a:t>
            </a:r>
            <a:endParaRPr lang="en-US" sz="2000" dirty="0"/>
          </a:p>
          <a:p>
            <a:r>
              <a:rPr lang="en-US" sz="2000" dirty="0"/>
              <a:t>Faculty of Engineering,</a:t>
            </a:r>
          </a:p>
          <a:p>
            <a:r>
              <a:rPr lang="en-US" sz="2000" dirty="0"/>
              <a:t>Dalhousie University, Canada</a:t>
            </a:r>
          </a:p>
          <a:p>
            <a:endParaRPr lang="en-US" sz="2000" dirty="0"/>
          </a:p>
        </p:txBody>
      </p:sp>
      <p:sp>
        <p:nvSpPr>
          <p:cNvPr id="4" name="Title 3"/>
          <p:cNvSpPr>
            <a:spLocks noGrp="1"/>
          </p:cNvSpPr>
          <p:nvPr>
            <p:ph type="ctrTitle"/>
          </p:nvPr>
        </p:nvSpPr>
        <p:spPr>
          <a:xfrm>
            <a:off x="1397002" y="411481"/>
            <a:ext cx="8674099" cy="1223830"/>
          </a:xfrm>
        </p:spPr>
        <p:txBody>
          <a:bodyPr/>
          <a:lstStyle/>
          <a:p>
            <a:r>
              <a:rPr lang="en-US" sz="2800" dirty="0"/>
              <a:t>UNDERWATER CHANNEL CHARACTERIZATION FOR SHALLOW WATER MULTI-DOMAIN COMMUNICATIONS</a:t>
            </a:r>
          </a:p>
        </p:txBody>
      </p:sp>
      <p:sp>
        <p:nvSpPr>
          <p:cNvPr id="5" name="Slide Number Placeholder 4"/>
          <p:cNvSpPr>
            <a:spLocks noGrp="1"/>
          </p:cNvSpPr>
          <p:nvPr>
            <p:ph type="sldNum" sz="quarter" idx="12"/>
          </p:nvPr>
        </p:nvSpPr>
        <p:spPr/>
        <p:txBody>
          <a:bodyPr/>
          <a:lstStyle/>
          <a:p>
            <a:fld id="{A3F57748-2007-7E4E-BE6E-DA5E3EB58124}" type="slidenum">
              <a:rPr lang="en-US" smtClean="0"/>
              <a:t>1</a:t>
            </a:fld>
            <a:endParaRPr lang="en-US"/>
          </a:p>
        </p:txBody>
      </p:sp>
      <p:sp>
        <p:nvSpPr>
          <p:cNvPr id="6" name="Content Placeholder 2">
            <a:extLst>
              <a:ext uri="{FF2B5EF4-FFF2-40B4-BE49-F238E27FC236}">
                <a16:creationId xmlns:a16="http://schemas.microsoft.com/office/drawing/2014/main" id="{00B8AC2E-E8E0-4F14-ADB1-419282111CF0}"/>
              </a:ext>
            </a:extLst>
          </p:cNvPr>
          <p:cNvSpPr txBox="1">
            <a:spLocks/>
          </p:cNvSpPr>
          <p:nvPr/>
        </p:nvSpPr>
        <p:spPr>
          <a:xfrm>
            <a:off x="1384301" y="4428340"/>
            <a:ext cx="2006321" cy="502919"/>
          </a:xfrm>
          <a:prstGeom prst="rect">
            <a:avLst/>
          </a:prstGeom>
        </p:spPr>
        <p:txBody>
          <a:bodyPr vert="horz" lIns="0" tIns="0" rIns="0" bIns="0" rtlCol="0">
            <a:noAutofit/>
          </a:bodyPr>
          <a:lstStyle>
            <a:lvl1pPr marL="0" indent="0" algn="l" defTabSz="685783" rtl="0" eaLnBrk="1" latinLnBrk="0" hangingPunct="1">
              <a:lnSpc>
                <a:spcPct val="90000"/>
              </a:lnSpc>
              <a:spcBef>
                <a:spcPts val="751"/>
              </a:spcBef>
              <a:buFont typeface="Arial" panose="020B0604020202020204" pitchFamily="34" charset="0"/>
              <a:buNone/>
              <a:defRPr sz="3200" kern="1200">
                <a:solidFill>
                  <a:schemeClr val="bg1"/>
                </a:solidFill>
                <a:latin typeface="+mn-lt"/>
                <a:ea typeface="+mn-ea"/>
                <a:cs typeface="+mn-cs"/>
              </a:defRPr>
            </a:lvl1pPr>
            <a:lvl2pPr marL="342891" indent="0" algn="ctr" defTabSz="685783" rtl="0" eaLnBrk="1" latinLnBrk="0" hangingPunct="1">
              <a:lnSpc>
                <a:spcPts val="2800"/>
              </a:lnSpc>
              <a:spcBef>
                <a:spcPts val="375"/>
              </a:spcBef>
              <a:buClr>
                <a:schemeClr val="tx2"/>
              </a:buClr>
              <a:buFont typeface="Arial" panose="020B0604020202020204" pitchFamily="34" charset="0"/>
              <a:buNone/>
              <a:defRPr sz="1500" kern="1200">
                <a:solidFill>
                  <a:schemeClr val="tx1"/>
                </a:solidFill>
                <a:latin typeface="+mn-lt"/>
                <a:ea typeface="+mn-ea"/>
                <a:cs typeface="+mn-cs"/>
              </a:defRPr>
            </a:lvl2pPr>
            <a:lvl3pPr marL="685783" indent="0" algn="ctr" defTabSz="685783" rtl="0" eaLnBrk="1" latinLnBrk="0" hangingPunct="1">
              <a:lnSpc>
                <a:spcPts val="2800"/>
              </a:lnSpc>
              <a:spcBef>
                <a:spcPts val="375"/>
              </a:spcBef>
              <a:buClr>
                <a:schemeClr val="tx2"/>
              </a:buClr>
              <a:buFont typeface="Arial" panose="020B0604020202020204" pitchFamily="34" charset="0"/>
              <a:buNone/>
              <a:defRPr sz="1351" kern="1200">
                <a:solidFill>
                  <a:schemeClr val="tx1"/>
                </a:solidFill>
                <a:latin typeface="+mn-lt"/>
                <a:ea typeface="+mn-ea"/>
                <a:cs typeface="+mn-cs"/>
              </a:defRPr>
            </a:lvl3pPr>
            <a:lvl4pPr marL="1028674" indent="0" algn="ctr" defTabSz="685783" rtl="0" eaLnBrk="1" latinLnBrk="0" hangingPunct="1">
              <a:lnSpc>
                <a:spcPts val="2800"/>
              </a:lnSpc>
              <a:spcBef>
                <a:spcPts val="375"/>
              </a:spcBef>
              <a:buClr>
                <a:schemeClr val="tx2"/>
              </a:buClr>
              <a:buFont typeface="Arial" panose="020B0604020202020204" pitchFamily="34" charset="0"/>
              <a:buNone/>
              <a:defRPr sz="1200" kern="1200">
                <a:solidFill>
                  <a:schemeClr val="tx1"/>
                </a:solidFill>
                <a:latin typeface="+mn-lt"/>
                <a:ea typeface="+mn-ea"/>
                <a:cs typeface="+mn-cs"/>
              </a:defRPr>
            </a:lvl4pPr>
            <a:lvl5pPr marL="1371566" indent="0" algn="ctr" defTabSz="685783" rtl="0" eaLnBrk="1" latinLnBrk="0" hangingPunct="1">
              <a:lnSpc>
                <a:spcPts val="2800"/>
              </a:lnSpc>
              <a:spcBef>
                <a:spcPts val="375"/>
              </a:spcBef>
              <a:buClr>
                <a:schemeClr val="tx2"/>
              </a:buClr>
              <a:buFont typeface="Arial" panose="020B0604020202020204" pitchFamily="34"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49"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31"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r>
              <a:rPr lang="en-US" sz="2000" dirty="0">
                <a:latin typeface="Calibri" panose="020F0502020204030204" pitchFamily="34" charset="0"/>
                <a:cs typeface="Calibri" panose="020F0502020204030204" pitchFamily="34" charset="0"/>
              </a:rPr>
              <a:t>Funded by :</a:t>
            </a:r>
            <a:endParaRPr lang="en-US" sz="2000" dirty="0"/>
          </a:p>
        </p:txBody>
      </p:sp>
      <p:pic>
        <p:nvPicPr>
          <p:cNvPr id="8" name="Picture 7" descr="A close up of a sign&#10;&#10;Description automatically generated">
            <a:extLst>
              <a:ext uri="{FF2B5EF4-FFF2-40B4-BE49-F238E27FC236}">
                <a16:creationId xmlns:a16="http://schemas.microsoft.com/office/drawing/2014/main" id="{31050C61-C4B2-4E4A-9EC4-FADBADF74A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5028" y="4840823"/>
            <a:ext cx="2006322" cy="766156"/>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8D78F633-1489-4717-A71C-C902868FF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8526" y="4909981"/>
            <a:ext cx="2006321" cy="696998"/>
          </a:xfrm>
          <a:prstGeom prst="rect">
            <a:avLst/>
          </a:prstGeom>
        </p:spPr>
      </p:pic>
      <p:pic>
        <p:nvPicPr>
          <p:cNvPr id="16" name="Picture 15" descr="A picture containing sitting, object, light, stop&#10;&#10;Description automatically generated">
            <a:extLst>
              <a:ext uri="{FF2B5EF4-FFF2-40B4-BE49-F238E27FC236}">
                <a16:creationId xmlns:a16="http://schemas.microsoft.com/office/drawing/2014/main" id="{EADFECBA-AE79-4F8F-95F5-64F40D2D12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6072" y="4931259"/>
            <a:ext cx="2404994" cy="701493"/>
          </a:xfrm>
          <a:prstGeom prst="rect">
            <a:avLst/>
          </a:prstGeom>
        </p:spPr>
      </p:pic>
      <p:pic>
        <p:nvPicPr>
          <p:cNvPr id="18" name="Picture 17" descr="A close up of a sign&#10;&#10;Description automatically generated">
            <a:extLst>
              <a:ext uri="{FF2B5EF4-FFF2-40B4-BE49-F238E27FC236}">
                <a16:creationId xmlns:a16="http://schemas.microsoft.com/office/drawing/2014/main" id="{8F02CA26-D90F-48FF-B7F4-4F26BF357F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7941" y="4935754"/>
            <a:ext cx="1511738" cy="696998"/>
          </a:xfrm>
          <a:prstGeom prst="rect">
            <a:avLst/>
          </a:prstGeom>
        </p:spPr>
      </p:pic>
      <p:sp>
        <p:nvSpPr>
          <p:cNvPr id="11" name="Subtitle 2">
            <a:extLst>
              <a:ext uri="{FF2B5EF4-FFF2-40B4-BE49-F238E27FC236}">
                <a16:creationId xmlns:a16="http://schemas.microsoft.com/office/drawing/2014/main" id="{8B9FF8A4-67D9-488A-A400-FCD0B2C587B2}"/>
              </a:ext>
            </a:extLst>
          </p:cNvPr>
          <p:cNvSpPr txBox="1">
            <a:spLocks/>
          </p:cNvSpPr>
          <p:nvPr/>
        </p:nvSpPr>
        <p:spPr>
          <a:xfrm>
            <a:off x="1397002" y="2072740"/>
            <a:ext cx="9485363" cy="490952"/>
          </a:xfrm>
          <a:prstGeom prst="rect">
            <a:avLst/>
          </a:prstGeom>
        </p:spPr>
        <p:txBody>
          <a:bodyPr vert="horz" lIns="0" tIns="0" rIns="0" bIns="0" rtlCol="0">
            <a:noAutofit/>
          </a:bodyPr>
          <a:lstStyle>
            <a:lvl1pPr marL="0" indent="0" algn="l" defTabSz="685783" rtl="0" eaLnBrk="1" latinLnBrk="0" hangingPunct="1">
              <a:lnSpc>
                <a:spcPct val="90000"/>
              </a:lnSpc>
              <a:spcBef>
                <a:spcPts val="751"/>
              </a:spcBef>
              <a:buFont typeface="Arial" panose="020B0604020202020204" pitchFamily="34" charset="0"/>
              <a:buNone/>
              <a:defRPr sz="3200" kern="1200">
                <a:solidFill>
                  <a:schemeClr val="bg1"/>
                </a:solidFill>
                <a:latin typeface="+mn-lt"/>
                <a:ea typeface="+mn-ea"/>
                <a:cs typeface="+mn-cs"/>
              </a:defRPr>
            </a:lvl1pPr>
            <a:lvl2pPr marL="342891" indent="0" algn="ctr" defTabSz="685783" rtl="0" eaLnBrk="1" latinLnBrk="0" hangingPunct="1">
              <a:lnSpc>
                <a:spcPts val="2800"/>
              </a:lnSpc>
              <a:spcBef>
                <a:spcPts val="375"/>
              </a:spcBef>
              <a:buClr>
                <a:schemeClr val="tx2"/>
              </a:buClr>
              <a:buFont typeface="Arial" panose="020B0604020202020204" pitchFamily="34" charset="0"/>
              <a:buNone/>
              <a:defRPr sz="1500" kern="1200">
                <a:solidFill>
                  <a:schemeClr val="tx1"/>
                </a:solidFill>
                <a:latin typeface="+mn-lt"/>
                <a:ea typeface="+mn-ea"/>
                <a:cs typeface="+mn-cs"/>
              </a:defRPr>
            </a:lvl2pPr>
            <a:lvl3pPr marL="685783" indent="0" algn="ctr" defTabSz="685783" rtl="0" eaLnBrk="1" latinLnBrk="0" hangingPunct="1">
              <a:lnSpc>
                <a:spcPts val="2800"/>
              </a:lnSpc>
              <a:spcBef>
                <a:spcPts val="375"/>
              </a:spcBef>
              <a:buClr>
                <a:schemeClr val="tx2"/>
              </a:buClr>
              <a:buFont typeface="Arial" panose="020B0604020202020204" pitchFamily="34" charset="0"/>
              <a:buNone/>
              <a:defRPr sz="1351" kern="1200">
                <a:solidFill>
                  <a:schemeClr val="tx1"/>
                </a:solidFill>
                <a:latin typeface="+mn-lt"/>
                <a:ea typeface="+mn-ea"/>
                <a:cs typeface="+mn-cs"/>
              </a:defRPr>
            </a:lvl3pPr>
            <a:lvl4pPr marL="1028674" indent="0" algn="ctr" defTabSz="685783" rtl="0" eaLnBrk="1" latinLnBrk="0" hangingPunct="1">
              <a:lnSpc>
                <a:spcPts val="2800"/>
              </a:lnSpc>
              <a:spcBef>
                <a:spcPts val="375"/>
              </a:spcBef>
              <a:buClr>
                <a:schemeClr val="tx2"/>
              </a:buClr>
              <a:buFont typeface="Arial" panose="020B0604020202020204" pitchFamily="34" charset="0"/>
              <a:buNone/>
              <a:defRPr sz="1200" kern="1200">
                <a:solidFill>
                  <a:schemeClr val="tx1"/>
                </a:solidFill>
                <a:latin typeface="+mn-lt"/>
                <a:ea typeface="+mn-ea"/>
                <a:cs typeface="+mn-cs"/>
              </a:defRPr>
            </a:lvl4pPr>
            <a:lvl5pPr marL="1371566" indent="0" algn="ctr" defTabSz="685783" rtl="0" eaLnBrk="1" latinLnBrk="0" hangingPunct="1">
              <a:lnSpc>
                <a:spcPts val="2800"/>
              </a:lnSpc>
              <a:spcBef>
                <a:spcPts val="375"/>
              </a:spcBef>
              <a:buClr>
                <a:schemeClr val="tx2"/>
              </a:buClr>
              <a:buFont typeface="Arial" panose="020B0604020202020204" pitchFamily="34" charset="0"/>
              <a:buNone/>
              <a:defRPr sz="1200" kern="1200">
                <a:solidFill>
                  <a:schemeClr val="tx1"/>
                </a:solidFill>
                <a:latin typeface="+mn-lt"/>
                <a:ea typeface="+mn-ea"/>
                <a:cs typeface="+mn-cs"/>
              </a:defRPr>
            </a:lvl5pPr>
            <a:lvl6pPr marL="1714457"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349"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240"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131" indent="0" algn="ctr" defTabSz="685783"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2400" dirty="0"/>
              <a:t>International Conference on Underwater Acoustics ICUA 2020</a:t>
            </a:r>
          </a:p>
        </p:txBody>
      </p:sp>
    </p:spTree>
    <p:extLst>
      <p:ext uri="{BB962C8B-B14F-4D97-AF65-F5344CB8AC3E}">
        <p14:creationId xmlns:p14="http://schemas.microsoft.com/office/powerpoint/2010/main" val="62360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E3ED-5EFD-4257-99AC-42033A0BAB2C}"/>
              </a:ext>
            </a:extLst>
          </p:cNvPr>
          <p:cNvSpPr>
            <a:spLocks noGrp="1"/>
          </p:cNvSpPr>
          <p:nvPr>
            <p:ph type="title"/>
          </p:nvPr>
        </p:nvSpPr>
        <p:spPr/>
        <p:txBody>
          <a:bodyPr/>
          <a:lstStyle/>
          <a:p>
            <a:r>
              <a:rPr lang="en-US" dirty="0">
                <a:solidFill>
                  <a:schemeClr val="tx1"/>
                </a:solidFill>
              </a:rPr>
              <a:t>Methodology (3 / 3) </a:t>
            </a:r>
            <a:endParaRPr lang="en-US" dirty="0"/>
          </a:p>
        </p:txBody>
      </p:sp>
      <p:sp>
        <p:nvSpPr>
          <p:cNvPr id="3" name="Content Placeholder 2">
            <a:extLst>
              <a:ext uri="{FF2B5EF4-FFF2-40B4-BE49-F238E27FC236}">
                <a16:creationId xmlns:a16="http://schemas.microsoft.com/office/drawing/2014/main" id="{EB134C61-FA68-41BA-A306-42268443A8CE}"/>
              </a:ext>
            </a:extLst>
          </p:cNvPr>
          <p:cNvSpPr>
            <a:spLocks noGrp="1"/>
          </p:cNvSpPr>
          <p:nvPr>
            <p:ph idx="1"/>
          </p:nvPr>
        </p:nvSpPr>
        <p:spPr>
          <a:xfrm>
            <a:off x="1219200" y="1214593"/>
            <a:ext cx="10134599" cy="4351086"/>
          </a:xfrm>
        </p:spPr>
        <p:txBody>
          <a:bodyPr/>
          <a:lstStyle/>
          <a:p>
            <a:pPr algn="just">
              <a:lnSpc>
                <a:spcPct val="90000"/>
              </a:lnSpc>
            </a:pPr>
            <a:r>
              <a:rPr lang="en-US" dirty="0">
                <a:latin typeface="Calibri" panose="020F0502020204030204" pitchFamily="34" charset="0"/>
                <a:cs typeface="Calibri" panose="020F0502020204030204" pitchFamily="34" charset="0"/>
              </a:rPr>
              <a:t>GUI used MATLAB App building Toolbox, planning to open source it soon to the community.</a:t>
            </a:r>
            <a:endParaRPr lang="en-CA" dirty="0">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10D83E24-1039-4B11-AA27-E046A79B11AE}"/>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0F0C7453-0F67-46D6-87C2-6AF8271666D1}"/>
              </a:ext>
            </a:extLst>
          </p:cNvPr>
          <p:cNvSpPr>
            <a:spLocks noGrp="1"/>
          </p:cNvSpPr>
          <p:nvPr>
            <p:ph type="sldNum" sz="quarter" idx="12"/>
          </p:nvPr>
        </p:nvSpPr>
        <p:spPr/>
        <p:txBody>
          <a:bodyPr/>
          <a:lstStyle/>
          <a:p>
            <a:fld id="{EBBA2BBE-D6E6-4BE2-A029-E4C4FCB9ADED}" type="slidenum">
              <a:rPr lang="en-US" smtClean="0"/>
              <a:t>10</a:t>
            </a:fld>
            <a:endParaRPr lang="en-US" dirty="0"/>
          </a:p>
        </p:txBody>
      </p:sp>
      <p:sp>
        <p:nvSpPr>
          <p:cNvPr id="7" name="Rectangle 6">
            <a:extLst>
              <a:ext uri="{FF2B5EF4-FFF2-40B4-BE49-F238E27FC236}">
                <a16:creationId xmlns:a16="http://schemas.microsoft.com/office/drawing/2014/main" id="{FECA5EA1-F6E6-4121-A369-ECCE0AFD5B82}"/>
              </a:ext>
            </a:extLst>
          </p:cNvPr>
          <p:cNvSpPr/>
          <p:nvPr/>
        </p:nvSpPr>
        <p:spPr>
          <a:xfrm>
            <a:off x="-48986" y="5336709"/>
            <a:ext cx="6617676" cy="774507"/>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9: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Ray Plotting </a:t>
            </a:r>
            <a:r>
              <a:rPr lang="en-US" i="1" dirty="0">
                <a:latin typeface="Calibri" panose="020F0502020204030204" pitchFamily="34" charset="0"/>
                <a:ea typeface="Calibri" panose="020F0502020204030204" pitchFamily="34" charset="0"/>
                <a:cs typeface="Times New Roman" panose="02020603050405020304" pitchFamily="18" charset="0"/>
              </a:rPr>
              <a:t>using Underwater Ray Tracing</a:t>
            </a:r>
          </a:p>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Toolbox – Plotting Toolbox</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6">
            <a:extLst>
              <a:ext uri="{FF2B5EF4-FFF2-40B4-BE49-F238E27FC236}">
                <a16:creationId xmlns:a16="http://schemas.microsoft.com/office/drawing/2014/main" id="{18AF19D7-C9A7-4BE2-8FEA-AA51E9869C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5599" y="2170440"/>
            <a:ext cx="5246399" cy="3185627"/>
          </a:xfrm>
          <a:prstGeom prst="roundRect">
            <a:avLst>
              <a:gd name="adj" fmla="val 3876"/>
            </a:avLst>
          </a:prstGeom>
          <a:ln>
            <a:solidFill>
              <a:schemeClr val="accent1"/>
            </a:solidFill>
          </a:ln>
          <a:effectLst/>
        </p:spPr>
      </p:pic>
      <p:pic>
        <p:nvPicPr>
          <p:cNvPr id="32" name="Content Placeholder 6">
            <a:extLst>
              <a:ext uri="{FF2B5EF4-FFF2-40B4-BE49-F238E27FC236}">
                <a16:creationId xmlns:a16="http://schemas.microsoft.com/office/drawing/2014/main" id="{9F2B024A-6224-4138-95DA-D237A990F1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6652" y="2170441"/>
            <a:ext cx="5246400" cy="3185627"/>
          </a:xfrm>
          <a:prstGeom prst="roundRect">
            <a:avLst>
              <a:gd name="adj" fmla="val 3876"/>
            </a:avLst>
          </a:prstGeom>
          <a:ln>
            <a:solidFill>
              <a:schemeClr val="accent1"/>
            </a:solidFill>
          </a:ln>
          <a:effectLst/>
        </p:spPr>
      </p:pic>
      <p:sp>
        <p:nvSpPr>
          <p:cNvPr id="10" name="Rectangle 9">
            <a:extLst>
              <a:ext uri="{FF2B5EF4-FFF2-40B4-BE49-F238E27FC236}">
                <a16:creationId xmlns:a16="http://schemas.microsoft.com/office/drawing/2014/main" id="{24E35E66-9971-4B68-B56F-542BEB6B4F02}"/>
              </a:ext>
            </a:extLst>
          </p:cNvPr>
          <p:cNvSpPr/>
          <p:nvPr/>
        </p:nvSpPr>
        <p:spPr>
          <a:xfrm>
            <a:off x="5170714" y="5356068"/>
            <a:ext cx="6617676" cy="774507"/>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10: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TL plotting</a:t>
            </a:r>
            <a:r>
              <a:rPr lang="en-US" i="1" dirty="0">
                <a:latin typeface="Calibri" panose="020F0502020204030204" pitchFamily="34" charset="0"/>
                <a:ea typeface="Calibri" panose="020F0502020204030204" pitchFamily="34" charset="0"/>
                <a:cs typeface="Times New Roman" panose="02020603050405020304" pitchFamily="18" charset="0"/>
              </a:rPr>
              <a:t> using Underwater Ray Tracing</a:t>
            </a:r>
          </a:p>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Toolbox – Plotting Toolbox</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70068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E3ED-5EFD-4257-99AC-42033A0BAB2C}"/>
              </a:ext>
            </a:extLst>
          </p:cNvPr>
          <p:cNvSpPr>
            <a:spLocks noGrp="1"/>
          </p:cNvSpPr>
          <p:nvPr>
            <p:ph type="title"/>
          </p:nvPr>
        </p:nvSpPr>
        <p:spPr/>
        <p:txBody>
          <a:bodyPr/>
          <a:lstStyle/>
          <a:p>
            <a:r>
              <a:rPr lang="en-US" dirty="0">
                <a:solidFill>
                  <a:schemeClr val="tx1"/>
                </a:solidFill>
              </a:rPr>
              <a:t>File Structure</a:t>
            </a:r>
            <a:endParaRPr lang="en-US" dirty="0"/>
          </a:p>
        </p:txBody>
      </p:sp>
      <p:sp>
        <p:nvSpPr>
          <p:cNvPr id="4" name="Footer Placeholder 3">
            <a:extLst>
              <a:ext uri="{FF2B5EF4-FFF2-40B4-BE49-F238E27FC236}">
                <a16:creationId xmlns:a16="http://schemas.microsoft.com/office/drawing/2014/main" id="{10D83E24-1039-4B11-AA27-E046A79B11AE}"/>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0F0C7453-0F67-46D6-87C2-6AF8271666D1}"/>
              </a:ext>
            </a:extLst>
          </p:cNvPr>
          <p:cNvSpPr>
            <a:spLocks noGrp="1"/>
          </p:cNvSpPr>
          <p:nvPr>
            <p:ph type="sldNum" sz="quarter" idx="12"/>
          </p:nvPr>
        </p:nvSpPr>
        <p:spPr/>
        <p:txBody>
          <a:bodyPr/>
          <a:lstStyle/>
          <a:p>
            <a:fld id="{EBBA2BBE-D6E6-4BE2-A029-E4C4FCB9ADED}" type="slidenum">
              <a:rPr lang="en-US" smtClean="0"/>
              <a:t>11</a:t>
            </a:fld>
            <a:endParaRPr lang="en-US" dirty="0"/>
          </a:p>
        </p:txBody>
      </p:sp>
      <p:sp>
        <p:nvSpPr>
          <p:cNvPr id="7" name="Rectangle 6">
            <a:extLst>
              <a:ext uri="{FF2B5EF4-FFF2-40B4-BE49-F238E27FC236}">
                <a16:creationId xmlns:a16="http://schemas.microsoft.com/office/drawing/2014/main" id="{FECA5EA1-F6E6-4121-A369-ECCE0AFD5B82}"/>
              </a:ext>
            </a:extLst>
          </p:cNvPr>
          <p:cNvSpPr/>
          <p:nvPr/>
        </p:nvSpPr>
        <p:spPr>
          <a:xfrm>
            <a:off x="650799" y="4756004"/>
            <a:ext cx="6617676" cy="375552"/>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11: File structure of Underwater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Ray Tracing Toolbox</a:t>
            </a:r>
            <a:r>
              <a:rPr lang="en-US" i="1" dirty="0">
                <a:latin typeface="Calibri" panose="020F0502020204030204" pitchFamily="34" charset="0"/>
                <a:ea typeface="Calibri" panose="020F0502020204030204" pitchFamily="34" charset="0"/>
                <a:cs typeface="Times New Roman" panose="02020603050405020304" pitchFamily="18" charset="0"/>
              </a:rPr>
              <a:t> </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6">
            <a:extLst>
              <a:ext uri="{FF2B5EF4-FFF2-40B4-BE49-F238E27FC236}">
                <a16:creationId xmlns:a16="http://schemas.microsoft.com/office/drawing/2014/main" id="{18AF19D7-C9A7-4BE2-8FEA-AA51E9869CE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848601" y="1232496"/>
            <a:ext cx="4186998" cy="3339504"/>
          </a:xfrm>
          <a:prstGeom prst="roundRect">
            <a:avLst>
              <a:gd name="adj" fmla="val 3876"/>
            </a:avLst>
          </a:prstGeom>
          <a:ln>
            <a:solidFill>
              <a:schemeClr val="accent1"/>
            </a:solidFill>
          </a:ln>
          <a:effectLst/>
        </p:spPr>
      </p:pic>
      <p:pic>
        <p:nvPicPr>
          <p:cNvPr id="32" name="Content Placeholder 6">
            <a:extLst>
              <a:ext uri="{FF2B5EF4-FFF2-40B4-BE49-F238E27FC236}">
                <a16:creationId xmlns:a16="http://schemas.microsoft.com/office/drawing/2014/main" id="{9F2B024A-6224-4138-95DA-D237A990F19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56401" y="1232496"/>
            <a:ext cx="7606473" cy="3339504"/>
          </a:xfrm>
          <a:prstGeom prst="roundRect">
            <a:avLst>
              <a:gd name="adj" fmla="val 3876"/>
            </a:avLst>
          </a:prstGeom>
          <a:ln>
            <a:solidFill>
              <a:schemeClr val="accent1"/>
            </a:solidFill>
          </a:ln>
          <a:effectLst/>
        </p:spPr>
      </p:pic>
      <p:sp>
        <p:nvSpPr>
          <p:cNvPr id="10" name="Rectangle 9">
            <a:extLst>
              <a:ext uri="{FF2B5EF4-FFF2-40B4-BE49-F238E27FC236}">
                <a16:creationId xmlns:a16="http://schemas.microsoft.com/office/drawing/2014/main" id="{24E35E66-9971-4B68-B56F-542BEB6B4F02}"/>
              </a:ext>
            </a:extLst>
          </p:cNvPr>
          <p:cNvSpPr/>
          <p:nvPr/>
        </p:nvSpPr>
        <p:spPr>
          <a:xfrm>
            <a:off x="7372352" y="4796512"/>
            <a:ext cx="4663247" cy="671915"/>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12: File structure of Underwater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Plotting Toolbox</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0263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21FF-67CD-42DD-9F7C-A9F7F302F4BA}"/>
              </a:ext>
            </a:extLst>
          </p:cNvPr>
          <p:cNvSpPr>
            <a:spLocks noGrp="1"/>
          </p:cNvSpPr>
          <p:nvPr>
            <p:ph type="title"/>
          </p:nvPr>
        </p:nvSpPr>
        <p:spPr>
          <a:xfrm>
            <a:off x="607751" y="7819"/>
            <a:ext cx="10134600" cy="1007979"/>
          </a:xfrm>
        </p:spPr>
        <p:txBody>
          <a:bodyPr/>
          <a:lstStyle/>
          <a:p>
            <a:r>
              <a:rPr lang="en-US" dirty="0">
                <a:solidFill>
                  <a:schemeClr val="tx1"/>
                </a:solidFill>
              </a:rPr>
              <a:t>Bellhop Simulation Results</a:t>
            </a:r>
            <a:br>
              <a:rPr lang="en-US" dirty="0">
                <a:solidFill>
                  <a:schemeClr val="tx1"/>
                </a:solidFill>
              </a:rPr>
            </a:br>
            <a:r>
              <a:rPr lang="en-US" dirty="0">
                <a:solidFill>
                  <a:schemeClr val="tx1"/>
                </a:solidFill>
              </a:rPr>
              <a:t>(1 / 3)</a:t>
            </a:r>
            <a:endParaRPr lang="en-US" dirty="0"/>
          </a:p>
        </p:txBody>
      </p:sp>
      <p:sp>
        <p:nvSpPr>
          <p:cNvPr id="4" name="Footer Placeholder 3">
            <a:extLst>
              <a:ext uri="{FF2B5EF4-FFF2-40B4-BE49-F238E27FC236}">
                <a16:creationId xmlns:a16="http://schemas.microsoft.com/office/drawing/2014/main" id="{DA19FB2C-39E0-4CAC-9A62-0642E9914BEA}"/>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916CD0FD-4DC8-4825-A191-DF70CCAC5620}"/>
              </a:ext>
            </a:extLst>
          </p:cNvPr>
          <p:cNvSpPr>
            <a:spLocks noGrp="1"/>
          </p:cNvSpPr>
          <p:nvPr>
            <p:ph type="sldNum" sz="quarter" idx="12"/>
          </p:nvPr>
        </p:nvSpPr>
        <p:spPr/>
        <p:txBody>
          <a:bodyPr/>
          <a:lstStyle/>
          <a:p>
            <a:fld id="{EBBA2BBE-D6E6-4BE2-A029-E4C4FCB9ADED}" type="slidenum">
              <a:rPr lang="en-US" smtClean="0"/>
              <a:t>12</a:t>
            </a:fld>
            <a:endParaRPr lang="en-US" dirty="0"/>
          </a:p>
        </p:txBody>
      </p:sp>
      <p:sp>
        <p:nvSpPr>
          <p:cNvPr id="7" name="Rectangle 6">
            <a:extLst>
              <a:ext uri="{FF2B5EF4-FFF2-40B4-BE49-F238E27FC236}">
                <a16:creationId xmlns:a16="http://schemas.microsoft.com/office/drawing/2014/main" id="{5C943BA6-B050-4649-AA6B-28A3ACD9149B}"/>
              </a:ext>
            </a:extLst>
          </p:cNvPr>
          <p:cNvSpPr/>
          <p:nvPr/>
        </p:nvSpPr>
        <p:spPr>
          <a:xfrm>
            <a:off x="1127545" y="1399115"/>
            <a:ext cx="3854260" cy="369332"/>
          </a:xfrm>
          <a:prstGeom prst="rect">
            <a:avLst/>
          </a:prstGeom>
        </p:spPr>
        <p:txBody>
          <a:bodyPr wrap="none">
            <a:spAutoFit/>
          </a:bodyPr>
          <a:lstStyle/>
          <a:p>
            <a:r>
              <a:rPr lang="en-US" i="1" dirty="0">
                <a:latin typeface="Calibri" panose="020F0502020204030204" pitchFamily="34" charset="0"/>
                <a:cs typeface="Times New Roman" panose="02020603050405020304" pitchFamily="18" charset="0"/>
              </a:rPr>
              <a:t>Table 2: System parameters to simulate</a:t>
            </a:r>
          </a:p>
        </p:txBody>
      </p:sp>
      <p:pic>
        <p:nvPicPr>
          <p:cNvPr id="8" name="Content Placeholder 6">
            <a:extLst>
              <a:ext uri="{FF2B5EF4-FFF2-40B4-BE49-F238E27FC236}">
                <a16:creationId xmlns:a16="http://schemas.microsoft.com/office/drawing/2014/main" id="{E1CD48DC-ADBC-4B01-B3EB-E973319EC1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51723" y="53841"/>
            <a:ext cx="5502094" cy="2749756"/>
          </a:xfrm>
          <a:prstGeom prst="roundRect">
            <a:avLst>
              <a:gd name="adj" fmla="val 3876"/>
            </a:avLst>
          </a:prstGeom>
          <a:ln>
            <a:solidFill>
              <a:schemeClr val="accent1"/>
            </a:solidFill>
          </a:ln>
          <a:effectLst/>
        </p:spPr>
      </p:pic>
      <p:pic>
        <p:nvPicPr>
          <p:cNvPr id="9" name="Content Placeholder 6">
            <a:extLst>
              <a:ext uri="{FF2B5EF4-FFF2-40B4-BE49-F238E27FC236}">
                <a16:creationId xmlns:a16="http://schemas.microsoft.com/office/drawing/2014/main" id="{B4E2C7B3-B62A-4A26-BEF9-0BCD7779AAD9}"/>
              </a:ext>
            </a:extLst>
          </p:cNvPr>
          <p:cNvPicPr>
            <a:picLocks noChangeAspect="1"/>
          </p:cNvPicPr>
          <p:nvPr/>
        </p:nvPicPr>
        <p:blipFill rotWithShape="1">
          <a:blip r:embed="rId4">
            <a:extLst>
              <a:ext uri="{28A0092B-C50C-407E-A947-70E740481C1C}">
                <a14:useLocalDpi xmlns:a14="http://schemas.microsoft.com/office/drawing/2010/main" val="0"/>
              </a:ext>
            </a:extLst>
          </a:blip>
          <a:srcRect r="3505"/>
          <a:stretch/>
        </p:blipFill>
        <p:spPr>
          <a:xfrm>
            <a:off x="6251724" y="3226319"/>
            <a:ext cx="5502094" cy="2749756"/>
          </a:xfrm>
          <a:prstGeom prst="roundRect">
            <a:avLst>
              <a:gd name="adj" fmla="val 3876"/>
            </a:avLst>
          </a:prstGeom>
          <a:ln>
            <a:solidFill>
              <a:schemeClr val="accent1"/>
            </a:solidFill>
          </a:ln>
          <a:effectLst/>
        </p:spPr>
      </p:pic>
      <p:sp>
        <p:nvSpPr>
          <p:cNvPr id="10" name="Rectangle 9">
            <a:extLst>
              <a:ext uri="{FF2B5EF4-FFF2-40B4-BE49-F238E27FC236}">
                <a16:creationId xmlns:a16="http://schemas.microsoft.com/office/drawing/2014/main" id="{10508694-328C-4216-8A16-48EE7518E8B5}"/>
              </a:ext>
            </a:extLst>
          </p:cNvPr>
          <p:cNvSpPr/>
          <p:nvPr/>
        </p:nvSpPr>
        <p:spPr>
          <a:xfrm>
            <a:off x="5824265" y="2850767"/>
            <a:ext cx="5793574" cy="375552"/>
          </a:xfrm>
          <a:prstGeom prst="rect">
            <a:avLst/>
          </a:prstGeom>
        </p:spPr>
        <p:txBody>
          <a:bodyPr wrap="non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9: Ray Traced and TL with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50 m</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36C130D9-ECD7-4B9F-B3D0-1851EB620AD2}"/>
              </a:ext>
            </a:extLst>
          </p:cNvPr>
          <p:cNvSpPr/>
          <p:nvPr/>
        </p:nvSpPr>
        <p:spPr>
          <a:xfrm>
            <a:off x="5678488" y="5932365"/>
            <a:ext cx="6003375" cy="375552"/>
          </a:xfrm>
          <a:prstGeom prst="rect">
            <a:avLst/>
          </a:prstGeom>
        </p:spPr>
        <p:txBody>
          <a:bodyPr wrap="non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10: Ray traced and TL with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100 m</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4C9AD644-C2ED-4E6E-B496-AF6F3F734A62}"/>
              </a:ext>
            </a:extLst>
          </p:cNvPr>
          <p:cNvGraphicFramePr>
            <a:graphicFrameLocks noGrp="1"/>
          </p:cNvGraphicFramePr>
          <p:nvPr>
            <p:extLst>
              <p:ext uri="{D42A27DB-BD31-4B8C-83A1-F6EECF244321}">
                <p14:modId xmlns:p14="http://schemas.microsoft.com/office/powerpoint/2010/main" val="875455350"/>
              </p:ext>
            </p:extLst>
          </p:nvPr>
        </p:nvGraphicFramePr>
        <p:xfrm>
          <a:off x="1242894" y="1768447"/>
          <a:ext cx="3817258" cy="2225040"/>
        </p:xfrm>
        <a:graphic>
          <a:graphicData uri="http://schemas.openxmlformats.org/drawingml/2006/table">
            <a:tbl>
              <a:tblPr firstRow="1" bandRow="1">
                <a:tableStyleId>{5C22544A-7EE6-4342-B048-85BDC9FD1C3A}</a:tableStyleId>
              </a:tblPr>
              <a:tblGrid>
                <a:gridCol w="1908629">
                  <a:extLst>
                    <a:ext uri="{9D8B030D-6E8A-4147-A177-3AD203B41FA5}">
                      <a16:colId xmlns:a16="http://schemas.microsoft.com/office/drawing/2014/main" val="4224984107"/>
                    </a:ext>
                  </a:extLst>
                </a:gridCol>
                <a:gridCol w="1908629">
                  <a:extLst>
                    <a:ext uri="{9D8B030D-6E8A-4147-A177-3AD203B41FA5}">
                      <a16:colId xmlns:a16="http://schemas.microsoft.com/office/drawing/2014/main" val="2108546342"/>
                    </a:ext>
                  </a:extLst>
                </a:gridCol>
              </a:tblGrid>
              <a:tr h="370840">
                <a:tc>
                  <a:txBody>
                    <a:bodyPr/>
                    <a:lstStyle/>
                    <a:p>
                      <a:r>
                        <a:rPr lang="en-US" dirty="0"/>
                        <a:t>parameter</a:t>
                      </a:r>
                    </a:p>
                  </a:txBody>
                  <a:tcPr/>
                </a:tc>
                <a:tc>
                  <a:txBody>
                    <a:bodyPr/>
                    <a:lstStyle/>
                    <a:p>
                      <a:r>
                        <a:rPr lang="en-US" dirty="0"/>
                        <a:t>value</a:t>
                      </a:r>
                    </a:p>
                  </a:txBody>
                  <a:tcPr/>
                </a:tc>
                <a:extLst>
                  <a:ext uri="{0D108BD9-81ED-4DB2-BD59-A6C34878D82A}">
                    <a16:rowId xmlns:a16="http://schemas.microsoft.com/office/drawing/2014/main" val="3235265540"/>
                  </a:ext>
                </a:extLst>
              </a:tr>
              <a:tr h="370840">
                <a:tc>
                  <a:txBody>
                    <a:bodyPr/>
                    <a:lstStyle/>
                    <a:p>
                      <a:r>
                        <a:rPr lang="en-US" dirty="0"/>
                        <a:t>frequency</a:t>
                      </a:r>
                    </a:p>
                  </a:txBody>
                  <a:tcPr/>
                </a:tc>
                <a:tc>
                  <a:txBody>
                    <a:bodyPr/>
                    <a:lstStyle/>
                    <a:p>
                      <a:r>
                        <a:rPr lang="en-US" dirty="0"/>
                        <a:t>25 kHz</a:t>
                      </a:r>
                    </a:p>
                  </a:txBody>
                  <a:tcPr/>
                </a:tc>
                <a:extLst>
                  <a:ext uri="{0D108BD9-81ED-4DB2-BD59-A6C34878D82A}">
                    <a16:rowId xmlns:a16="http://schemas.microsoft.com/office/drawing/2014/main" val="2355188597"/>
                  </a:ext>
                </a:extLst>
              </a:tr>
              <a:tr h="370840">
                <a:tc>
                  <a:txBody>
                    <a:bodyPr/>
                    <a:lstStyle/>
                    <a:p>
                      <a:r>
                        <a:rPr lang="en-US" dirty="0"/>
                        <a:t>water depth</a:t>
                      </a:r>
                    </a:p>
                  </a:txBody>
                  <a:tcPr/>
                </a:tc>
                <a:tc>
                  <a:txBody>
                    <a:bodyPr/>
                    <a:lstStyle/>
                    <a:p>
                      <a:r>
                        <a:rPr lang="en-US" dirty="0"/>
                        <a:t>50,100 m</a:t>
                      </a:r>
                    </a:p>
                  </a:txBody>
                  <a:tcPr/>
                </a:tc>
                <a:extLst>
                  <a:ext uri="{0D108BD9-81ED-4DB2-BD59-A6C34878D82A}">
                    <a16:rowId xmlns:a16="http://schemas.microsoft.com/office/drawing/2014/main" val="3783220668"/>
                  </a:ext>
                </a:extLst>
              </a:tr>
              <a:tr h="370840">
                <a:tc>
                  <a:txBody>
                    <a:bodyPr/>
                    <a:lstStyle/>
                    <a:p>
                      <a:r>
                        <a:rPr lang="en-US" dirty="0"/>
                        <a:t>range </a:t>
                      </a:r>
                    </a:p>
                  </a:txBody>
                  <a:tcPr/>
                </a:tc>
                <a:tc>
                  <a:txBody>
                    <a:bodyPr/>
                    <a:lstStyle/>
                    <a:p>
                      <a:r>
                        <a:rPr lang="en-US" dirty="0"/>
                        <a:t>0-6 km</a:t>
                      </a:r>
                    </a:p>
                  </a:txBody>
                  <a:tcPr/>
                </a:tc>
                <a:extLst>
                  <a:ext uri="{0D108BD9-81ED-4DB2-BD59-A6C34878D82A}">
                    <a16:rowId xmlns:a16="http://schemas.microsoft.com/office/drawing/2014/main" val="4168890854"/>
                  </a:ext>
                </a:extLst>
              </a:tr>
              <a:tr h="370840">
                <a:tc>
                  <a:txBody>
                    <a:bodyPr/>
                    <a:lstStyle/>
                    <a:p>
                      <a:r>
                        <a:rPr lang="en-US" dirty="0"/>
                        <a:t>USV </a:t>
                      </a:r>
                      <a:r>
                        <a:rPr lang="en-US" dirty="0" err="1"/>
                        <a:t>uw</a:t>
                      </a:r>
                      <a:r>
                        <a:rPr lang="en-US" dirty="0"/>
                        <a:t> modem depth</a:t>
                      </a:r>
                    </a:p>
                  </a:txBody>
                  <a:tcPr/>
                </a:tc>
                <a:tc>
                  <a:txBody>
                    <a:bodyPr/>
                    <a:lstStyle/>
                    <a:p>
                      <a:r>
                        <a:rPr lang="en-US" dirty="0"/>
                        <a:t>1.8 m</a:t>
                      </a:r>
                    </a:p>
                  </a:txBody>
                  <a:tcPr/>
                </a:tc>
                <a:extLst>
                  <a:ext uri="{0D108BD9-81ED-4DB2-BD59-A6C34878D82A}">
                    <a16:rowId xmlns:a16="http://schemas.microsoft.com/office/drawing/2014/main" val="3469861641"/>
                  </a:ext>
                </a:extLst>
              </a:tr>
              <a:tr h="370840">
                <a:tc>
                  <a:txBody>
                    <a:bodyPr/>
                    <a:lstStyle/>
                    <a:p>
                      <a:r>
                        <a:rPr lang="en-US" dirty="0"/>
                        <a:t>UUV depth</a:t>
                      </a:r>
                    </a:p>
                  </a:txBody>
                  <a:tcPr/>
                </a:tc>
                <a:tc>
                  <a:txBody>
                    <a:bodyPr/>
                    <a:lstStyle/>
                    <a:p>
                      <a:r>
                        <a:rPr lang="en-US" dirty="0"/>
                        <a:t>10 m</a:t>
                      </a:r>
                    </a:p>
                  </a:txBody>
                  <a:tcPr/>
                </a:tc>
                <a:extLst>
                  <a:ext uri="{0D108BD9-81ED-4DB2-BD59-A6C34878D82A}">
                    <a16:rowId xmlns:a16="http://schemas.microsoft.com/office/drawing/2014/main" val="811637586"/>
                  </a:ext>
                </a:extLst>
              </a:tr>
            </a:tbl>
          </a:graphicData>
        </a:graphic>
      </p:graphicFrame>
      <p:sp>
        <p:nvSpPr>
          <p:cNvPr id="3" name="TextBox 2">
            <a:extLst>
              <a:ext uri="{FF2B5EF4-FFF2-40B4-BE49-F238E27FC236}">
                <a16:creationId xmlns:a16="http://schemas.microsoft.com/office/drawing/2014/main" id="{B96902D3-0466-49E4-A11A-784E5A916A38}"/>
              </a:ext>
            </a:extLst>
          </p:cNvPr>
          <p:cNvSpPr txBox="1"/>
          <p:nvPr/>
        </p:nvSpPr>
        <p:spPr>
          <a:xfrm>
            <a:off x="340983" y="4679108"/>
            <a:ext cx="5560359" cy="923330"/>
          </a:xfrm>
          <a:prstGeom prst="rect">
            <a:avLst/>
          </a:prstGeom>
          <a:noFill/>
        </p:spPr>
        <p:txBody>
          <a:bodyPr wrap="square" rtlCol="0">
            <a:spAutoFit/>
          </a:bodyPr>
          <a:lstStyle/>
          <a:p>
            <a:pPr marL="285750" indent="-285750" algn="just">
              <a:buFont typeface="Wingdings" panose="05000000000000000000" pitchFamily="2" charset="2"/>
              <a:buChar char="§"/>
            </a:pPr>
            <a:r>
              <a:rPr lang="en-CA" dirty="0"/>
              <a:t>from predicted transmission loss to determine the optimal range (function of water depth, UUV depth = 10 m)</a:t>
            </a:r>
          </a:p>
        </p:txBody>
      </p:sp>
    </p:spTree>
    <p:extLst>
      <p:ext uri="{BB962C8B-B14F-4D97-AF65-F5344CB8AC3E}">
        <p14:creationId xmlns:p14="http://schemas.microsoft.com/office/powerpoint/2010/main" val="240055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21FF-67CD-42DD-9F7C-A9F7F302F4BA}"/>
              </a:ext>
            </a:extLst>
          </p:cNvPr>
          <p:cNvSpPr>
            <a:spLocks noGrp="1"/>
          </p:cNvSpPr>
          <p:nvPr>
            <p:ph type="title"/>
          </p:nvPr>
        </p:nvSpPr>
        <p:spPr>
          <a:xfrm>
            <a:off x="756372" y="7819"/>
            <a:ext cx="10134600" cy="1007979"/>
          </a:xfrm>
        </p:spPr>
        <p:txBody>
          <a:bodyPr/>
          <a:lstStyle/>
          <a:p>
            <a:r>
              <a:rPr lang="en-US" dirty="0">
                <a:solidFill>
                  <a:schemeClr val="tx1"/>
                </a:solidFill>
              </a:rPr>
              <a:t>Bellhop Simulation Results</a:t>
            </a:r>
            <a:br>
              <a:rPr lang="en-US" dirty="0">
                <a:solidFill>
                  <a:schemeClr val="tx1"/>
                </a:solidFill>
              </a:rPr>
            </a:br>
            <a:r>
              <a:rPr lang="en-US" dirty="0">
                <a:solidFill>
                  <a:schemeClr val="tx1"/>
                </a:solidFill>
              </a:rPr>
              <a:t>(2 / 3)</a:t>
            </a:r>
            <a:endParaRPr lang="en-US" dirty="0"/>
          </a:p>
        </p:txBody>
      </p:sp>
      <p:sp>
        <p:nvSpPr>
          <p:cNvPr id="4" name="Footer Placeholder 3">
            <a:extLst>
              <a:ext uri="{FF2B5EF4-FFF2-40B4-BE49-F238E27FC236}">
                <a16:creationId xmlns:a16="http://schemas.microsoft.com/office/drawing/2014/main" id="{DA19FB2C-39E0-4CAC-9A62-0642E9914BEA}"/>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916CD0FD-4DC8-4825-A191-DF70CCAC5620}"/>
              </a:ext>
            </a:extLst>
          </p:cNvPr>
          <p:cNvSpPr>
            <a:spLocks noGrp="1"/>
          </p:cNvSpPr>
          <p:nvPr>
            <p:ph type="sldNum" sz="quarter" idx="12"/>
          </p:nvPr>
        </p:nvSpPr>
        <p:spPr/>
        <p:txBody>
          <a:bodyPr/>
          <a:lstStyle/>
          <a:p>
            <a:fld id="{EBBA2BBE-D6E6-4BE2-A029-E4C4FCB9ADED}" type="slidenum">
              <a:rPr lang="en-US" smtClean="0"/>
              <a:t>13</a:t>
            </a:fld>
            <a:endParaRPr lang="en-US" dirty="0"/>
          </a:p>
        </p:txBody>
      </p:sp>
      <p:sp>
        <p:nvSpPr>
          <p:cNvPr id="7" name="Rectangle 6">
            <a:extLst>
              <a:ext uri="{FF2B5EF4-FFF2-40B4-BE49-F238E27FC236}">
                <a16:creationId xmlns:a16="http://schemas.microsoft.com/office/drawing/2014/main" id="{5C943BA6-B050-4649-AA6B-28A3ACD9149B}"/>
              </a:ext>
            </a:extLst>
          </p:cNvPr>
          <p:cNvSpPr/>
          <p:nvPr/>
        </p:nvSpPr>
        <p:spPr>
          <a:xfrm>
            <a:off x="1408898" y="1455166"/>
            <a:ext cx="3854260" cy="369332"/>
          </a:xfrm>
          <a:prstGeom prst="rect">
            <a:avLst/>
          </a:prstGeom>
        </p:spPr>
        <p:txBody>
          <a:bodyPr wrap="none">
            <a:spAutoFit/>
          </a:bodyPr>
          <a:lstStyle/>
          <a:p>
            <a:r>
              <a:rPr lang="en-US" i="1" dirty="0">
                <a:latin typeface="Calibri" panose="020F0502020204030204" pitchFamily="34" charset="0"/>
                <a:cs typeface="Times New Roman" panose="02020603050405020304" pitchFamily="18" charset="0"/>
              </a:rPr>
              <a:t>Table 3: System parameters to simulate</a:t>
            </a:r>
          </a:p>
        </p:txBody>
      </p:sp>
      <p:sp>
        <p:nvSpPr>
          <p:cNvPr id="10" name="Rectangle 9">
            <a:extLst>
              <a:ext uri="{FF2B5EF4-FFF2-40B4-BE49-F238E27FC236}">
                <a16:creationId xmlns:a16="http://schemas.microsoft.com/office/drawing/2014/main" id="{10508694-328C-4216-8A16-48EE7518E8B5}"/>
              </a:ext>
            </a:extLst>
          </p:cNvPr>
          <p:cNvSpPr/>
          <p:nvPr/>
        </p:nvSpPr>
        <p:spPr>
          <a:xfrm>
            <a:off x="5988600" y="2850767"/>
            <a:ext cx="6027612" cy="375552"/>
          </a:xfrm>
          <a:prstGeom prst="rect">
            <a:avLst/>
          </a:prstGeom>
        </p:spPr>
        <p:txBody>
          <a:bodyPr wrap="non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11: Ray Traced and TL with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150 m</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36C130D9-ECD7-4B9F-B3D0-1851EB620AD2}"/>
              </a:ext>
            </a:extLst>
          </p:cNvPr>
          <p:cNvSpPr/>
          <p:nvPr/>
        </p:nvSpPr>
        <p:spPr>
          <a:xfrm>
            <a:off x="5947723" y="5932365"/>
            <a:ext cx="6027612" cy="375552"/>
          </a:xfrm>
          <a:prstGeom prst="rect">
            <a:avLst/>
          </a:prstGeom>
        </p:spPr>
        <p:txBody>
          <a:bodyPr wrap="non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12: Ray Traced and TL with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200 m</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27AB97D6-A7C2-4557-8329-E5111921DE3D}"/>
              </a:ext>
            </a:extLst>
          </p:cNvPr>
          <p:cNvGraphicFramePr>
            <a:graphicFrameLocks noGrp="1"/>
          </p:cNvGraphicFramePr>
          <p:nvPr>
            <p:extLst>
              <p:ext uri="{D42A27DB-BD31-4B8C-83A1-F6EECF244321}">
                <p14:modId xmlns:p14="http://schemas.microsoft.com/office/powerpoint/2010/main" val="2874797051"/>
              </p:ext>
            </p:extLst>
          </p:nvPr>
        </p:nvGraphicFramePr>
        <p:xfrm>
          <a:off x="1445900" y="1824498"/>
          <a:ext cx="3817258" cy="2225040"/>
        </p:xfrm>
        <a:graphic>
          <a:graphicData uri="http://schemas.openxmlformats.org/drawingml/2006/table">
            <a:tbl>
              <a:tblPr firstRow="1" bandRow="1">
                <a:tableStyleId>{5C22544A-7EE6-4342-B048-85BDC9FD1C3A}</a:tableStyleId>
              </a:tblPr>
              <a:tblGrid>
                <a:gridCol w="1908629">
                  <a:extLst>
                    <a:ext uri="{9D8B030D-6E8A-4147-A177-3AD203B41FA5}">
                      <a16:colId xmlns:a16="http://schemas.microsoft.com/office/drawing/2014/main" val="4224984107"/>
                    </a:ext>
                  </a:extLst>
                </a:gridCol>
                <a:gridCol w="1908629">
                  <a:extLst>
                    <a:ext uri="{9D8B030D-6E8A-4147-A177-3AD203B41FA5}">
                      <a16:colId xmlns:a16="http://schemas.microsoft.com/office/drawing/2014/main" val="2108546342"/>
                    </a:ext>
                  </a:extLst>
                </a:gridCol>
              </a:tblGrid>
              <a:tr h="370840">
                <a:tc>
                  <a:txBody>
                    <a:bodyPr/>
                    <a:lstStyle/>
                    <a:p>
                      <a:r>
                        <a:rPr lang="en-US" dirty="0"/>
                        <a:t>parameter</a:t>
                      </a:r>
                    </a:p>
                  </a:txBody>
                  <a:tcPr/>
                </a:tc>
                <a:tc>
                  <a:txBody>
                    <a:bodyPr/>
                    <a:lstStyle/>
                    <a:p>
                      <a:r>
                        <a:rPr lang="en-US" dirty="0"/>
                        <a:t>value</a:t>
                      </a:r>
                    </a:p>
                  </a:txBody>
                  <a:tcPr/>
                </a:tc>
                <a:extLst>
                  <a:ext uri="{0D108BD9-81ED-4DB2-BD59-A6C34878D82A}">
                    <a16:rowId xmlns:a16="http://schemas.microsoft.com/office/drawing/2014/main" val="3235265540"/>
                  </a:ext>
                </a:extLst>
              </a:tr>
              <a:tr h="370840">
                <a:tc>
                  <a:txBody>
                    <a:bodyPr/>
                    <a:lstStyle/>
                    <a:p>
                      <a:r>
                        <a:rPr lang="en-US" dirty="0"/>
                        <a:t>frequency</a:t>
                      </a:r>
                    </a:p>
                  </a:txBody>
                  <a:tcPr/>
                </a:tc>
                <a:tc>
                  <a:txBody>
                    <a:bodyPr/>
                    <a:lstStyle/>
                    <a:p>
                      <a:r>
                        <a:rPr lang="en-US" dirty="0"/>
                        <a:t>25 kHz</a:t>
                      </a:r>
                    </a:p>
                  </a:txBody>
                  <a:tcPr/>
                </a:tc>
                <a:extLst>
                  <a:ext uri="{0D108BD9-81ED-4DB2-BD59-A6C34878D82A}">
                    <a16:rowId xmlns:a16="http://schemas.microsoft.com/office/drawing/2014/main" val="2355188597"/>
                  </a:ext>
                </a:extLst>
              </a:tr>
              <a:tr h="370840">
                <a:tc>
                  <a:txBody>
                    <a:bodyPr/>
                    <a:lstStyle/>
                    <a:p>
                      <a:r>
                        <a:rPr lang="en-US" dirty="0"/>
                        <a:t>water depth</a:t>
                      </a:r>
                    </a:p>
                  </a:txBody>
                  <a:tcPr/>
                </a:tc>
                <a:tc>
                  <a:txBody>
                    <a:bodyPr/>
                    <a:lstStyle/>
                    <a:p>
                      <a:r>
                        <a:rPr lang="en-US" dirty="0"/>
                        <a:t>150,200 m</a:t>
                      </a:r>
                    </a:p>
                  </a:txBody>
                  <a:tcPr/>
                </a:tc>
                <a:extLst>
                  <a:ext uri="{0D108BD9-81ED-4DB2-BD59-A6C34878D82A}">
                    <a16:rowId xmlns:a16="http://schemas.microsoft.com/office/drawing/2014/main" val="3783220668"/>
                  </a:ext>
                </a:extLst>
              </a:tr>
              <a:tr h="370840">
                <a:tc>
                  <a:txBody>
                    <a:bodyPr/>
                    <a:lstStyle/>
                    <a:p>
                      <a:r>
                        <a:rPr lang="en-US" dirty="0"/>
                        <a:t>UUV-USV range </a:t>
                      </a:r>
                    </a:p>
                  </a:txBody>
                  <a:tcPr/>
                </a:tc>
                <a:tc>
                  <a:txBody>
                    <a:bodyPr/>
                    <a:lstStyle/>
                    <a:p>
                      <a:r>
                        <a:rPr lang="en-US" dirty="0"/>
                        <a:t>0-6 km</a:t>
                      </a:r>
                    </a:p>
                  </a:txBody>
                  <a:tcPr/>
                </a:tc>
                <a:extLst>
                  <a:ext uri="{0D108BD9-81ED-4DB2-BD59-A6C34878D82A}">
                    <a16:rowId xmlns:a16="http://schemas.microsoft.com/office/drawing/2014/main" val="4168890854"/>
                  </a:ext>
                </a:extLst>
              </a:tr>
              <a:tr h="370840">
                <a:tc>
                  <a:txBody>
                    <a:bodyPr/>
                    <a:lstStyle/>
                    <a:p>
                      <a:r>
                        <a:rPr lang="en-US" dirty="0"/>
                        <a:t>USV </a:t>
                      </a:r>
                      <a:r>
                        <a:rPr lang="en-US" dirty="0" err="1"/>
                        <a:t>uw</a:t>
                      </a:r>
                      <a:r>
                        <a:rPr lang="en-US" dirty="0"/>
                        <a:t> modem depth</a:t>
                      </a:r>
                    </a:p>
                  </a:txBody>
                  <a:tcPr/>
                </a:tc>
                <a:tc>
                  <a:txBody>
                    <a:bodyPr/>
                    <a:lstStyle/>
                    <a:p>
                      <a:r>
                        <a:rPr lang="en-US" dirty="0"/>
                        <a:t>1.8 m</a:t>
                      </a:r>
                    </a:p>
                  </a:txBody>
                  <a:tcPr/>
                </a:tc>
                <a:extLst>
                  <a:ext uri="{0D108BD9-81ED-4DB2-BD59-A6C34878D82A}">
                    <a16:rowId xmlns:a16="http://schemas.microsoft.com/office/drawing/2014/main" val="3469861641"/>
                  </a:ext>
                </a:extLst>
              </a:tr>
              <a:tr h="370840">
                <a:tc>
                  <a:txBody>
                    <a:bodyPr/>
                    <a:lstStyle/>
                    <a:p>
                      <a:r>
                        <a:rPr lang="en-US" dirty="0"/>
                        <a:t>UUV depth</a:t>
                      </a:r>
                    </a:p>
                  </a:txBody>
                  <a:tcPr/>
                </a:tc>
                <a:tc>
                  <a:txBody>
                    <a:bodyPr/>
                    <a:lstStyle/>
                    <a:p>
                      <a:r>
                        <a:rPr lang="en-US" dirty="0"/>
                        <a:t>10 m</a:t>
                      </a:r>
                    </a:p>
                  </a:txBody>
                  <a:tcPr/>
                </a:tc>
                <a:extLst>
                  <a:ext uri="{0D108BD9-81ED-4DB2-BD59-A6C34878D82A}">
                    <a16:rowId xmlns:a16="http://schemas.microsoft.com/office/drawing/2014/main" val="811637586"/>
                  </a:ext>
                </a:extLst>
              </a:tr>
            </a:tbl>
          </a:graphicData>
        </a:graphic>
      </p:graphicFrame>
      <p:pic>
        <p:nvPicPr>
          <p:cNvPr id="14" name="Content Placeholder 6">
            <a:extLst>
              <a:ext uri="{FF2B5EF4-FFF2-40B4-BE49-F238E27FC236}">
                <a16:creationId xmlns:a16="http://schemas.microsoft.com/office/drawing/2014/main" id="{29ABD1C2-FB85-4FE1-B49B-F186C38A32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9769" y="106736"/>
            <a:ext cx="5786613" cy="2696861"/>
          </a:xfrm>
          <a:prstGeom prst="roundRect">
            <a:avLst>
              <a:gd name="adj" fmla="val 3876"/>
            </a:avLst>
          </a:prstGeom>
          <a:ln>
            <a:solidFill>
              <a:schemeClr val="accent1"/>
            </a:solidFill>
          </a:ln>
          <a:effectLst/>
        </p:spPr>
      </p:pic>
      <p:pic>
        <p:nvPicPr>
          <p:cNvPr id="15" name="Content Placeholder 6">
            <a:extLst>
              <a:ext uri="{FF2B5EF4-FFF2-40B4-BE49-F238E27FC236}">
                <a16:creationId xmlns:a16="http://schemas.microsoft.com/office/drawing/2014/main" id="{EDAF4588-BFA7-4B95-8A07-FC470FF4F4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9769" y="3256528"/>
            <a:ext cx="5786617" cy="2696862"/>
          </a:xfrm>
          <a:prstGeom prst="roundRect">
            <a:avLst>
              <a:gd name="adj" fmla="val 3876"/>
            </a:avLst>
          </a:prstGeom>
          <a:ln>
            <a:solidFill>
              <a:schemeClr val="accent1"/>
            </a:solidFill>
          </a:ln>
          <a:effectLst/>
        </p:spPr>
      </p:pic>
      <p:sp>
        <p:nvSpPr>
          <p:cNvPr id="12" name="TextBox 11">
            <a:extLst>
              <a:ext uri="{FF2B5EF4-FFF2-40B4-BE49-F238E27FC236}">
                <a16:creationId xmlns:a16="http://schemas.microsoft.com/office/drawing/2014/main" id="{D6F81FFF-FC67-4544-B816-DA2377F044F1}"/>
              </a:ext>
            </a:extLst>
          </p:cNvPr>
          <p:cNvSpPr txBox="1"/>
          <p:nvPr/>
        </p:nvSpPr>
        <p:spPr>
          <a:xfrm>
            <a:off x="622336" y="4679108"/>
            <a:ext cx="5560359" cy="923330"/>
          </a:xfrm>
          <a:prstGeom prst="rect">
            <a:avLst/>
          </a:prstGeom>
          <a:noFill/>
        </p:spPr>
        <p:txBody>
          <a:bodyPr wrap="square" rtlCol="0">
            <a:spAutoFit/>
          </a:bodyPr>
          <a:lstStyle/>
          <a:p>
            <a:pPr marL="285750" indent="-285750" algn="just">
              <a:buFont typeface="Wingdings" panose="05000000000000000000" pitchFamily="2" charset="2"/>
              <a:buChar char="§"/>
            </a:pPr>
            <a:r>
              <a:rPr lang="en-CA" dirty="0"/>
              <a:t>from predicted transmission loss can determine the optimal range (function of water depth, UUV depth = 10 m), 0 – 6 km range)</a:t>
            </a:r>
          </a:p>
        </p:txBody>
      </p:sp>
    </p:spTree>
    <p:extLst>
      <p:ext uri="{BB962C8B-B14F-4D97-AF65-F5344CB8AC3E}">
        <p14:creationId xmlns:p14="http://schemas.microsoft.com/office/powerpoint/2010/main" val="4155349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21FF-67CD-42DD-9F7C-A9F7F302F4BA}"/>
              </a:ext>
            </a:extLst>
          </p:cNvPr>
          <p:cNvSpPr>
            <a:spLocks noGrp="1"/>
          </p:cNvSpPr>
          <p:nvPr>
            <p:ph type="title"/>
          </p:nvPr>
        </p:nvSpPr>
        <p:spPr>
          <a:xfrm>
            <a:off x="579388" y="7819"/>
            <a:ext cx="10134600" cy="1007979"/>
          </a:xfrm>
        </p:spPr>
        <p:txBody>
          <a:bodyPr/>
          <a:lstStyle/>
          <a:p>
            <a:r>
              <a:rPr lang="en-US" dirty="0">
                <a:solidFill>
                  <a:schemeClr val="tx1"/>
                </a:solidFill>
              </a:rPr>
              <a:t>Bellhop Simulation Results</a:t>
            </a:r>
            <a:br>
              <a:rPr lang="en-US" dirty="0">
                <a:solidFill>
                  <a:schemeClr val="tx1"/>
                </a:solidFill>
              </a:rPr>
            </a:br>
            <a:r>
              <a:rPr lang="en-US" dirty="0">
                <a:solidFill>
                  <a:schemeClr val="tx1"/>
                </a:solidFill>
              </a:rPr>
              <a:t>(3 / 3)</a:t>
            </a:r>
            <a:endParaRPr lang="en-US" dirty="0"/>
          </a:p>
        </p:txBody>
      </p:sp>
      <p:sp>
        <p:nvSpPr>
          <p:cNvPr id="4" name="Footer Placeholder 3">
            <a:extLst>
              <a:ext uri="{FF2B5EF4-FFF2-40B4-BE49-F238E27FC236}">
                <a16:creationId xmlns:a16="http://schemas.microsoft.com/office/drawing/2014/main" id="{DA19FB2C-39E0-4CAC-9A62-0642E9914BEA}"/>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916CD0FD-4DC8-4825-A191-DF70CCAC5620}"/>
              </a:ext>
            </a:extLst>
          </p:cNvPr>
          <p:cNvSpPr>
            <a:spLocks noGrp="1"/>
          </p:cNvSpPr>
          <p:nvPr>
            <p:ph type="sldNum" sz="quarter" idx="12"/>
          </p:nvPr>
        </p:nvSpPr>
        <p:spPr/>
        <p:txBody>
          <a:bodyPr/>
          <a:lstStyle/>
          <a:p>
            <a:fld id="{EBBA2BBE-D6E6-4BE2-A029-E4C4FCB9ADED}" type="slidenum">
              <a:rPr lang="en-US" smtClean="0"/>
              <a:t>14</a:t>
            </a:fld>
            <a:endParaRPr lang="en-US" dirty="0"/>
          </a:p>
        </p:txBody>
      </p:sp>
      <p:sp>
        <p:nvSpPr>
          <p:cNvPr id="7" name="Rectangle 6">
            <a:extLst>
              <a:ext uri="{FF2B5EF4-FFF2-40B4-BE49-F238E27FC236}">
                <a16:creationId xmlns:a16="http://schemas.microsoft.com/office/drawing/2014/main" id="{5C943BA6-B050-4649-AA6B-28A3ACD9149B}"/>
              </a:ext>
            </a:extLst>
          </p:cNvPr>
          <p:cNvSpPr/>
          <p:nvPr/>
        </p:nvSpPr>
        <p:spPr>
          <a:xfrm>
            <a:off x="1088071" y="1267131"/>
            <a:ext cx="3854260" cy="369332"/>
          </a:xfrm>
          <a:prstGeom prst="rect">
            <a:avLst/>
          </a:prstGeom>
        </p:spPr>
        <p:txBody>
          <a:bodyPr wrap="none">
            <a:spAutoFit/>
          </a:bodyPr>
          <a:lstStyle/>
          <a:p>
            <a:r>
              <a:rPr lang="en-US" i="1" dirty="0">
                <a:latin typeface="Calibri" panose="020F0502020204030204" pitchFamily="34" charset="0"/>
                <a:cs typeface="Times New Roman" panose="02020603050405020304" pitchFamily="18" charset="0"/>
              </a:rPr>
              <a:t>Table 4: System parameters to simulate</a:t>
            </a:r>
          </a:p>
        </p:txBody>
      </p:sp>
      <p:graphicFrame>
        <p:nvGraphicFramePr>
          <p:cNvPr id="12" name="Table 11">
            <a:extLst>
              <a:ext uri="{FF2B5EF4-FFF2-40B4-BE49-F238E27FC236}">
                <a16:creationId xmlns:a16="http://schemas.microsoft.com/office/drawing/2014/main" id="{C99F8A4A-0F8B-47AF-9741-AED1CA6B3D91}"/>
              </a:ext>
            </a:extLst>
          </p:cNvPr>
          <p:cNvGraphicFramePr>
            <a:graphicFrameLocks noGrp="1"/>
          </p:cNvGraphicFramePr>
          <p:nvPr>
            <p:extLst>
              <p:ext uri="{D42A27DB-BD31-4B8C-83A1-F6EECF244321}">
                <p14:modId xmlns:p14="http://schemas.microsoft.com/office/powerpoint/2010/main" val="2119351672"/>
              </p:ext>
            </p:extLst>
          </p:nvPr>
        </p:nvGraphicFramePr>
        <p:xfrm>
          <a:off x="1125073" y="1636463"/>
          <a:ext cx="3817258" cy="2225040"/>
        </p:xfrm>
        <a:graphic>
          <a:graphicData uri="http://schemas.openxmlformats.org/drawingml/2006/table">
            <a:tbl>
              <a:tblPr firstRow="1" bandRow="1">
                <a:tableStyleId>{5C22544A-7EE6-4342-B048-85BDC9FD1C3A}</a:tableStyleId>
              </a:tblPr>
              <a:tblGrid>
                <a:gridCol w="1908629">
                  <a:extLst>
                    <a:ext uri="{9D8B030D-6E8A-4147-A177-3AD203B41FA5}">
                      <a16:colId xmlns:a16="http://schemas.microsoft.com/office/drawing/2014/main" val="4224984107"/>
                    </a:ext>
                  </a:extLst>
                </a:gridCol>
                <a:gridCol w="1908629">
                  <a:extLst>
                    <a:ext uri="{9D8B030D-6E8A-4147-A177-3AD203B41FA5}">
                      <a16:colId xmlns:a16="http://schemas.microsoft.com/office/drawing/2014/main" val="2108546342"/>
                    </a:ext>
                  </a:extLst>
                </a:gridCol>
              </a:tblGrid>
              <a:tr h="370840">
                <a:tc>
                  <a:txBody>
                    <a:bodyPr/>
                    <a:lstStyle/>
                    <a:p>
                      <a:r>
                        <a:rPr lang="en-US" dirty="0"/>
                        <a:t>parameter</a:t>
                      </a:r>
                    </a:p>
                  </a:txBody>
                  <a:tcPr/>
                </a:tc>
                <a:tc>
                  <a:txBody>
                    <a:bodyPr/>
                    <a:lstStyle/>
                    <a:p>
                      <a:r>
                        <a:rPr lang="en-US" dirty="0"/>
                        <a:t>value</a:t>
                      </a:r>
                    </a:p>
                  </a:txBody>
                  <a:tcPr/>
                </a:tc>
                <a:extLst>
                  <a:ext uri="{0D108BD9-81ED-4DB2-BD59-A6C34878D82A}">
                    <a16:rowId xmlns:a16="http://schemas.microsoft.com/office/drawing/2014/main" val="3235265540"/>
                  </a:ext>
                </a:extLst>
              </a:tr>
              <a:tr h="370840">
                <a:tc>
                  <a:txBody>
                    <a:bodyPr/>
                    <a:lstStyle/>
                    <a:p>
                      <a:r>
                        <a:rPr lang="en-US" dirty="0"/>
                        <a:t>frequency</a:t>
                      </a:r>
                    </a:p>
                  </a:txBody>
                  <a:tcPr/>
                </a:tc>
                <a:tc>
                  <a:txBody>
                    <a:bodyPr/>
                    <a:lstStyle/>
                    <a:p>
                      <a:r>
                        <a:rPr lang="en-US" dirty="0"/>
                        <a:t>25 kHz</a:t>
                      </a:r>
                    </a:p>
                  </a:txBody>
                  <a:tcPr/>
                </a:tc>
                <a:extLst>
                  <a:ext uri="{0D108BD9-81ED-4DB2-BD59-A6C34878D82A}">
                    <a16:rowId xmlns:a16="http://schemas.microsoft.com/office/drawing/2014/main" val="2355188597"/>
                  </a:ext>
                </a:extLst>
              </a:tr>
              <a:tr h="370840">
                <a:tc>
                  <a:txBody>
                    <a:bodyPr/>
                    <a:lstStyle/>
                    <a:p>
                      <a:r>
                        <a:rPr lang="en-US" dirty="0"/>
                        <a:t>water depth</a:t>
                      </a:r>
                    </a:p>
                  </a:txBody>
                  <a:tcPr/>
                </a:tc>
                <a:tc>
                  <a:txBody>
                    <a:bodyPr/>
                    <a:lstStyle/>
                    <a:p>
                      <a:r>
                        <a:rPr lang="en-US" dirty="0"/>
                        <a:t>200 m</a:t>
                      </a:r>
                    </a:p>
                  </a:txBody>
                  <a:tcPr/>
                </a:tc>
                <a:extLst>
                  <a:ext uri="{0D108BD9-81ED-4DB2-BD59-A6C34878D82A}">
                    <a16:rowId xmlns:a16="http://schemas.microsoft.com/office/drawing/2014/main" val="3783220668"/>
                  </a:ext>
                </a:extLst>
              </a:tr>
              <a:tr h="370840">
                <a:tc>
                  <a:txBody>
                    <a:bodyPr/>
                    <a:lstStyle/>
                    <a:p>
                      <a:r>
                        <a:rPr lang="en-US" dirty="0"/>
                        <a:t>UUV-USV range </a:t>
                      </a:r>
                    </a:p>
                  </a:txBody>
                  <a:tcPr/>
                </a:tc>
                <a:tc>
                  <a:txBody>
                    <a:bodyPr/>
                    <a:lstStyle/>
                    <a:p>
                      <a:r>
                        <a:rPr lang="en-US" dirty="0"/>
                        <a:t>0-2.2 km</a:t>
                      </a:r>
                    </a:p>
                  </a:txBody>
                  <a:tcPr/>
                </a:tc>
                <a:extLst>
                  <a:ext uri="{0D108BD9-81ED-4DB2-BD59-A6C34878D82A}">
                    <a16:rowId xmlns:a16="http://schemas.microsoft.com/office/drawing/2014/main" val="4168890854"/>
                  </a:ext>
                </a:extLst>
              </a:tr>
              <a:tr h="370840">
                <a:tc>
                  <a:txBody>
                    <a:bodyPr/>
                    <a:lstStyle/>
                    <a:p>
                      <a:r>
                        <a:rPr lang="en-US" dirty="0"/>
                        <a:t>USV </a:t>
                      </a:r>
                      <a:r>
                        <a:rPr lang="en-US" dirty="0" err="1"/>
                        <a:t>uw</a:t>
                      </a:r>
                      <a:r>
                        <a:rPr lang="en-US" dirty="0"/>
                        <a:t> modem depth</a:t>
                      </a:r>
                    </a:p>
                  </a:txBody>
                  <a:tcPr/>
                </a:tc>
                <a:tc>
                  <a:txBody>
                    <a:bodyPr/>
                    <a:lstStyle/>
                    <a:p>
                      <a:r>
                        <a:rPr lang="en-US" dirty="0"/>
                        <a:t>1.8 m</a:t>
                      </a:r>
                    </a:p>
                  </a:txBody>
                  <a:tcPr/>
                </a:tc>
                <a:extLst>
                  <a:ext uri="{0D108BD9-81ED-4DB2-BD59-A6C34878D82A}">
                    <a16:rowId xmlns:a16="http://schemas.microsoft.com/office/drawing/2014/main" val="3469861641"/>
                  </a:ext>
                </a:extLst>
              </a:tr>
              <a:tr h="370840">
                <a:tc>
                  <a:txBody>
                    <a:bodyPr/>
                    <a:lstStyle/>
                    <a:p>
                      <a:r>
                        <a:rPr lang="en-US" dirty="0"/>
                        <a:t>UUV depth</a:t>
                      </a:r>
                    </a:p>
                  </a:txBody>
                  <a:tcPr/>
                </a:tc>
                <a:tc>
                  <a:txBody>
                    <a:bodyPr/>
                    <a:lstStyle/>
                    <a:p>
                      <a:r>
                        <a:rPr lang="en-US" dirty="0"/>
                        <a:t>3 m</a:t>
                      </a:r>
                    </a:p>
                  </a:txBody>
                  <a:tcPr/>
                </a:tc>
                <a:extLst>
                  <a:ext uri="{0D108BD9-81ED-4DB2-BD59-A6C34878D82A}">
                    <a16:rowId xmlns:a16="http://schemas.microsoft.com/office/drawing/2014/main" val="811637586"/>
                  </a:ext>
                </a:extLst>
              </a:tr>
            </a:tbl>
          </a:graphicData>
        </a:graphic>
      </p:graphicFrame>
      <p:pic>
        <p:nvPicPr>
          <p:cNvPr id="16" name="Content Placeholder 6">
            <a:extLst>
              <a:ext uri="{FF2B5EF4-FFF2-40B4-BE49-F238E27FC236}">
                <a16:creationId xmlns:a16="http://schemas.microsoft.com/office/drawing/2014/main" id="{5DAB9010-6CBD-47E0-80A5-2EC82BF85F32}"/>
              </a:ext>
            </a:extLst>
          </p:cNvPr>
          <p:cNvPicPr>
            <a:picLocks noChangeAspect="1"/>
          </p:cNvPicPr>
          <p:nvPr/>
        </p:nvPicPr>
        <p:blipFill rotWithShape="1">
          <a:blip r:embed="rId3">
            <a:extLst>
              <a:ext uri="{28A0092B-C50C-407E-A947-70E740481C1C}">
                <a14:useLocalDpi xmlns:a14="http://schemas.microsoft.com/office/drawing/2010/main" val="0"/>
              </a:ext>
            </a:extLst>
          </a:blip>
          <a:srcRect l="7508" t="6484" r="6451" b="3439"/>
          <a:stretch/>
        </p:blipFill>
        <p:spPr>
          <a:xfrm>
            <a:off x="5895191" y="63862"/>
            <a:ext cx="6153373" cy="5162226"/>
          </a:xfrm>
          <a:prstGeom prst="roundRect">
            <a:avLst>
              <a:gd name="adj" fmla="val 3876"/>
            </a:avLst>
          </a:prstGeom>
          <a:ln>
            <a:solidFill>
              <a:schemeClr val="accent1"/>
            </a:solidFill>
          </a:ln>
          <a:effectLst/>
        </p:spPr>
      </p:pic>
      <p:sp>
        <p:nvSpPr>
          <p:cNvPr id="17" name="TextBox 16">
            <a:extLst>
              <a:ext uri="{FF2B5EF4-FFF2-40B4-BE49-F238E27FC236}">
                <a16:creationId xmlns:a16="http://schemas.microsoft.com/office/drawing/2014/main" id="{3F581115-9988-45B8-AE33-5A60156542E6}"/>
              </a:ext>
            </a:extLst>
          </p:cNvPr>
          <p:cNvSpPr txBox="1"/>
          <p:nvPr/>
        </p:nvSpPr>
        <p:spPr>
          <a:xfrm>
            <a:off x="9654539" y="1589777"/>
            <a:ext cx="2118897" cy="215444"/>
          </a:xfrm>
          <a:prstGeom prst="rect">
            <a:avLst/>
          </a:prstGeom>
          <a:noFill/>
        </p:spPr>
        <p:txBody>
          <a:bodyPr wrap="square" rtlCol="0">
            <a:spAutoFit/>
          </a:bodyPr>
          <a:lstStyle/>
          <a:p>
            <a:r>
              <a:rPr lang="en-US" sz="800" dirty="0"/>
              <a:t>range between UUV and USV (m)</a:t>
            </a:r>
          </a:p>
        </p:txBody>
      </p:sp>
      <p:sp>
        <p:nvSpPr>
          <p:cNvPr id="18" name="Rectangle 17">
            <a:extLst>
              <a:ext uri="{FF2B5EF4-FFF2-40B4-BE49-F238E27FC236}">
                <a16:creationId xmlns:a16="http://schemas.microsoft.com/office/drawing/2014/main" id="{B9641384-2DA9-4AA7-834B-E9676A6D0038}"/>
              </a:ext>
            </a:extLst>
          </p:cNvPr>
          <p:cNvSpPr/>
          <p:nvPr/>
        </p:nvSpPr>
        <p:spPr>
          <a:xfrm>
            <a:off x="5334000" y="5269000"/>
            <a:ext cx="6795561" cy="968278"/>
          </a:xfrm>
          <a:prstGeom prst="rect">
            <a:avLst/>
          </a:prstGeom>
        </p:spPr>
        <p:txBody>
          <a:bodyPr wrap="square">
            <a:spAutoFit/>
          </a:bodyPr>
          <a:lstStyle/>
          <a:p>
            <a:pPr marL="685800" marR="0" algn="just">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13: Transmission loss at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200 m </a:t>
            </a:r>
            <a:r>
              <a:rPr lang="en-US" i="1" dirty="0">
                <a:latin typeface="Calibri" panose="020F0502020204030204" pitchFamily="34" charset="0"/>
                <a:ea typeface="Calibri" panose="020F0502020204030204" pitchFamily="34" charset="0"/>
                <a:cs typeface="Times New Roman" panose="02020603050405020304" pitchFamily="18" charset="0"/>
              </a:rPr>
              <a:t>starting from top left corner - for ranges: </a:t>
            </a:r>
            <a:r>
              <a:rPr lang="en-US" i="1" dirty="0" err="1">
                <a:latin typeface="Calibri" panose="020F0502020204030204" pitchFamily="34" charset="0"/>
                <a:ea typeface="Calibri" panose="020F0502020204030204" pitchFamily="34" charset="0"/>
                <a:cs typeface="Times New Roman" panose="02020603050405020304" pitchFamily="18" charset="0"/>
              </a:rPr>
              <a:t>i</a:t>
            </a:r>
            <a:r>
              <a:rPr lang="en-US" i="1" dirty="0">
                <a:latin typeface="Calibri" panose="020F0502020204030204" pitchFamily="34" charset="0"/>
                <a:ea typeface="Calibri" panose="020F0502020204030204" pitchFamily="34" charset="0"/>
                <a:cs typeface="Times New Roman" panose="02020603050405020304" pitchFamily="18" charset="0"/>
              </a:rPr>
              <a:t>) 100 m; ii) 200 m; iii) 500 m; iv) 1 km; v) 1.5 km, and vi) 2.2 km</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BB50B1BC-57FF-4DF1-A234-21ADB60082A4}"/>
              </a:ext>
            </a:extLst>
          </p:cNvPr>
          <p:cNvSpPr txBox="1"/>
          <p:nvPr/>
        </p:nvSpPr>
        <p:spPr>
          <a:xfrm>
            <a:off x="622336" y="4679108"/>
            <a:ext cx="5560359" cy="923330"/>
          </a:xfrm>
          <a:prstGeom prst="rect">
            <a:avLst/>
          </a:prstGeom>
          <a:noFill/>
        </p:spPr>
        <p:txBody>
          <a:bodyPr wrap="square" rtlCol="0">
            <a:spAutoFit/>
          </a:bodyPr>
          <a:lstStyle/>
          <a:p>
            <a:pPr marL="285750" indent="-285750">
              <a:buFont typeface="Wingdings" panose="05000000000000000000" pitchFamily="2" charset="2"/>
              <a:buChar char="§"/>
            </a:pPr>
            <a:r>
              <a:rPr lang="en-CA" dirty="0"/>
              <a:t>from predicted transmission loss can determine the optimal range (UUV depth = 3m, UUV-USV range = 0 – 2.2km)</a:t>
            </a:r>
          </a:p>
        </p:txBody>
      </p:sp>
    </p:spTree>
    <p:extLst>
      <p:ext uri="{BB962C8B-B14F-4D97-AF65-F5344CB8AC3E}">
        <p14:creationId xmlns:p14="http://schemas.microsoft.com/office/powerpoint/2010/main" val="85172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21FF-67CD-42DD-9F7C-A9F7F302F4BA}"/>
              </a:ext>
            </a:extLst>
          </p:cNvPr>
          <p:cNvSpPr>
            <a:spLocks noGrp="1"/>
          </p:cNvSpPr>
          <p:nvPr>
            <p:ph type="title"/>
          </p:nvPr>
        </p:nvSpPr>
        <p:spPr>
          <a:xfrm>
            <a:off x="607751" y="7819"/>
            <a:ext cx="10278422" cy="1007979"/>
          </a:xfrm>
        </p:spPr>
        <p:txBody>
          <a:bodyPr/>
          <a:lstStyle/>
          <a:p>
            <a:r>
              <a:rPr lang="en-US" dirty="0">
                <a:solidFill>
                  <a:schemeClr val="tx1"/>
                </a:solidFill>
              </a:rPr>
              <a:t>More test cases explored using ARLPY toolbox (1 / 5)</a:t>
            </a:r>
            <a:endParaRPr lang="en-US" dirty="0"/>
          </a:p>
        </p:txBody>
      </p:sp>
      <p:sp>
        <p:nvSpPr>
          <p:cNvPr id="4" name="Footer Placeholder 3">
            <a:extLst>
              <a:ext uri="{FF2B5EF4-FFF2-40B4-BE49-F238E27FC236}">
                <a16:creationId xmlns:a16="http://schemas.microsoft.com/office/drawing/2014/main" id="{DA19FB2C-39E0-4CAC-9A62-0642E9914BEA}"/>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916CD0FD-4DC8-4825-A191-DF70CCAC5620}"/>
              </a:ext>
            </a:extLst>
          </p:cNvPr>
          <p:cNvSpPr>
            <a:spLocks noGrp="1"/>
          </p:cNvSpPr>
          <p:nvPr>
            <p:ph type="sldNum" sz="quarter" idx="12"/>
          </p:nvPr>
        </p:nvSpPr>
        <p:spPr/>
        <p:txBody>
          <a:bodyPr/>
          <a:lstStyle/>
          <a:p>
            <a:fld id="{EBBA2BBE-D6E6-4BE2-A029-E4C4FCB9ADED}" type="slidenum">
              <a:rPr lang="en-US" smtClean="0"/>
              <a:t>15</a:t>
            </a:fld>
            <a:endParaRPr lang="en-US" dirty="0"/>
          </a:p>
        </p:txBody>
      </p:sp>
      <p:pic>
        <p:nvPicPr>
          <p:cNvPr id="13" name="Content Placeholder 6">
            <a:extLst>
              <a:ext uri="{FF2B5EF4-FFF2-40B4-BE49-F238E27FC236}">
                <a16:creationId xmlns:a16="http://schemas.microsoft.com/office/drawing/2014/main" id="{FD20AF51-D6E2-4841-9BD1-103F7B2C92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751" y="1255562"/>
            <a:ext cx="3202782" cy="2135188"/>
          </a:xfrm>
          <a:prstGeom prst="roundRect">
            <a:avLst>
              <a:gd name="adj" fmla="val 3876"/>
            </a:avLst>
          </a:prstGeom>
          <a:ln>
            <a:solidFill>
              <a:schemeClr val="accent1"/>
            </a:solidFill>
          </a:ln>
          <a:effectLst/>
        </p:spPr>
      </p:pic>
      <p:pic>
        <p:nvPicPr>
          <p:cNvPr id="15" name="Content Placeholder 6">
            <a:extLst>
              <a:ext uri="{FF2B5EF4-FFF2-40B4-BE49-F238E27FC236}">
                <a16:creationId xmlns:a16="http://schemas.microsoft.com/office/drawing/2014/main" id="{5AD314AC-3351-4511-9B9A-3D071D8716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388" y="1283764"/>
            <a:ext cx="3202782" cy="2135188"/>
          </a:xfrm>
          <a:prstGeom prst="roundRect">
            <a:avLst>
              <a:gd name="adj" fmla="val 3876"/>
            </a:avLst>
          </a:prstGeom>
          <a:ln>
            <a:solidFill>
              <a:schemeClr val="accent1"/>
            </a:solidFill>
          </a:ln>
          <a:effectLst/>
        </p:spPr>
      </p:pic>
      <p:pic>
        <p:nvPicPr>
          <p:cNvPr id="16" name="Content Placeholder 6">
            <a:extLst>
              <a:ext uri="{FF2B5EF4-FFF2-40B4-BE49-F238E27FC236}">
                <a16:creationId xmlns:a16="http://schemas.microsoft.com/office/drawing/2014/main" id="{FD35042F-660C-4651-995A-0719B7F266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51027" y="1255562"/>
            <a:ext cx="3202783" cy="2181500"/>
          </a:xfrm>
          <a:prstGeom prst="roundRect">
            <a:avLst>
              <a:gd name="adj" fmla="val 3876"/>
            </a:avLst>
          </a:prstGeom>
          <a:ln>
            <a:solidFill>
              <a:schemeClr val="accent1"/>
            </a:solidFill>
          </a:ln>
          <a:effectLst/>
        </p:spPr>
      </p:pic>
      <p:pic>
        <p:nvPicPr>
          <p:cNvPr id="17" name="Content Placeholder 6">
            <a:extLst>
              <a:ext uri="{FF2B5EF4-FFF2-40B4-BE49-F238E27FC236}">
                <a16:creationId xmlns:a16="http://schemas.microsoft.com/office/drawing/2014/main" id="{3F5CF418-274D-426A-A18A-D8192037C8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7751" y="3768526"/>
            <a:ext cx="3202782" cy="1915568"/>
          </a:xfrm>
          <a:prstGeom prst="roundRect">
            <a:avLst>
              <a:gd name="adj" fmla="val 3876"/>
            </a:avLst>
          </a:prstGeom>
          <a:ln>
            <a:solidFill>
              <a:schemeClr val="accent1"/>
            </a:solidFill>
          </a:ln>
          <a:effectLst/>
        </p:spPr>
      </p:pic>
      <p:pic>
        <p:nvPicPr>
          <p:cNvPr id="18" name="Content Placeholder 6">
            <a:extLst>
              <a:ext uri="{FF2B5EF4-FFF2-40B4-BE49-F238E27FC236}">
                <a16:creationId xmlns:a16="http://schemas.microsoft.com/office/drawing/2014/main" id="{9B595825-74CA-4392-BE88-082CD88567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388" y="3768526"/>
            <a:ext cx="3202782" cy="1915568"/>
          </a:xfrm>
          <a:prstGeom prst="roundRect">
            <a:avLst>
              <a:gd name="adj" fmla="val 3876"/>
            </a:avLst>
          </a:prstGeom>
          <a:ln>
            <a:solidFill>
              <a:schemeClr val="accent1"/>
            </a:solidFill>
          </a:ln>
          <a:effectLst/>
        </p:spPr>
      </p:pic>
      <p:pic>
        <p:nvPicPr>
          <p:cNvPr id="19" name="Content Placeholder 6">
            <a:extLst>
              <a:ext uri="{FF2B5EF4-FFF2-40B4-BE49-F238E27FC236}">
                <a16:creationId xmlns:a16="http://schemas.microsoft.com/office/drawing/2014/main" id="{9C90B398-AC93-433E-9840-E17EB20B86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51027" y="3768526"/>
            <a:ext cx="3202783" cy="1915568"/>
          </a:xfrm>
          <a:prstGeom prst="roundRect">
            <a:avLst>
              <a:gd name="adj" fmla="val 3876"/>
            </a:avLst>
          </a:prstGeom>
          <a:ln>
            <a:solidFill>
              <a:schemeClr val="accent1"/>
            </a:solidFill>
          </a:ln>
          <a:effectLst/>
        </p:spPr>
      </p:pic>
      <p:sp>
        <p:nvSpPr>
          <p:cNvPr id="6" name="Rectangle 5">
            <a:extLst>
              <a:ext uri="{FF2B5EF4-FFF2-40B4-BE49-F238E27FC236}">
                <a16:creationId xmlns:a16="http://schemas.microsoft.com/office/drawing/2014/main" id="{E4F63873-627B-4E15-BBB3-1D18BF1129AE}"/>
              </a:ext>
            </a:extLst>
          </p:cNvPr>
          <p:cNvSpPr/>
          <p:nvPr/>
        </p:nvSpPr>
        <p:spPr>
          <a:xfrm>
            <a:off x="-81214" y="5654970"/>
            <a:ext cx="11435024" cy="671915"/>
          </a:xfrm>
          <a:prstGeom prst="rect">
            <a:avLst/>
          </a:prstGeom>
        </p:spPr>
        <p:txBody>
          <a:bodyPr wrap="square">
            <a:spAutoFit/>
          </a:bodyPr>
          <a:lstStyle/>
          <a:p>
            <a:pPr marL="685800" marR="0" algn="just">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14: For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20 m; Tx=5m; Rx= 10m </a:t>
            </a:r>
            <a:r>
              <a:rPr lang="en-US" i="1" dirty="0">
                <a:latin typeface="Calibri" panose="020F0502020204030204" pitchFamily="34" charset="0"/>
                <a:ea typeface="Calibri" panose="020F0502020204030204" pitchFamily="34" charset="0"/>
                <a:cs typeface="Times New Roman" panose="02020603050405020304" pitchFamily="18" charset="0"/>
              </a:rPr>
              <a:t>starting from top left corner -  </a:t>
            </a:r>
            <a:r>
              <a:rPr lang="en-US" i="1" dirty="0" err="1">
                <a:latin typeface="Calibri" panose="020F0502020204030204" pitchFamily="34" charset="0"/>
                <a:ea typeface="Calibri" panose="020F0502020204030204" pitchFamily="34" charset="0"/>
                <a:cs typeface="Times New Roman" panose="02020603050405020304" pitchFamily="18" charset="0"/>
              </a:rPr>
              <a:t>i</a:t>
            </a:r>
            <a:r>
              <a:rPr lang="en-US" i="1" dirty="0">
                <a:latin typeface="Calibri" panose="020F0502020204030204" pitchFamily="34" charset="0"/>
                <a:ea typeface="Calibri" panose="020F0502020204030204" pitchFamily="34" charset="0"/>
                <a:cs typeface="Times New Roman" panose="02020603050405020304" pitchFamily="18" charset="0"/>
              </a:rPr>
              <a:t>) UW-env; ii) SSP; iii) Eigen rays; iv) arrivals; v) information of first 10 arrivals, and vi) coherent TL </a:t>
            </a:r>
            <a:r>
              <a:rPr lang="en-US" spc="-5" baseline="30000" dirty="0">
                <a:latin typeface="Calibri" panose="020F0502020204030204" pitchFamily="34" charset="0"/>
                <a:cs typeface="Calibri" panose="020F0502020204030204" pitchFamily="34" charset="0"/>
              </a:rPr>
              <a:t>[9]</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73366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21FF-67CD-42DD-9F7C-A9F7F302F4BA}"/>
              </a:ext>
            </a:extLst>
          </p:cNvPr>
          <p:cNvSpPr>
            <a:spLocks noGrp="1"/>
          </p:cNvSpPr>
          <p:nvPr>
            <p:ph type="title"/>
          </p:nvPr>
        </p:nvSpPr>
        <p:spPr>
          <a:xfrm>
            <a:off x="607751" y="7819"/>
            <a:ext cx="10345798" cy="1007979"/>
          </a:xfrm>
        </p:spPr>
        <p:txBody>
          <a:bodyPr/>
          <a:lstStyle/>
          <a:p>
            <a:r>
              <a:rPr lang="en-US" dirty="0">
                <a:solidFill>
                  <a:schemeClr val="tx1"/>
                </a:solidFill>
              </a:rPr>
              <a:t>More test cases explored using ARLPY toolbox (2 / 5)</a:t>
            </a:r>
            <a:endParaRPr lang="en-US" dirty="0"/>
          </a:p>
        </p:txBody>
      </p:sp>
      <p:sp>
        <p:nvSpPr>
          <p:cNvPr id="4" name="Footer Placeholder 3">
            <a:extLst>
              <a:ext uri="{FF2B5EF4-FFF2-40B4-BE49-F238E27FC236}">
                <a16:creationId xmlns:a16="http://schemas.microsoft.com/office/drawing/2014/main" id="{DA19FB2C-39E0-4CAC-9A62-0642E9914BEA}"/>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916CD0FD-4DC8-4825-A191-DF70CCAC5620}"/>
              </a:ext>
            </a:extLst>
          </p:cNvPr>
          <p:cNvSpPr>
            <a:spLocks noGrp="1"/>
          </p:cNvSpPr>
          <p:nvPr>
            <p:ph type="sldNum" sz="quarter" idx="12"/>
          </p:nvPr>
        </p:nvSpPr>
        <p:spPr/>
        <p:txBody>
          <a:bodyPr/>
          <a:lstStyle/>
          <a:p>
            <a:fld id="{EBBA2BBE-D6E6-4BE2-A029-E4C4FCB9ADED}" type="slidenum">
              <a:rPr lang="en-US" smtClean="0"/>
              <a:t>16</a:t>
            </a:fld>
            <a:endParaRPr lang="en-US" dirty="0"/>
          </a:p>
        </p:txBody>
      </p:sp>
      <p:pic>
        <p:nvPicPr>
          <p:cNvPr id="13" name="Content Placeholder 6">
            <a:extLst>
              <a:ext uri="{FF2B5EF4-FFF2-40B4-BE49-F238E27FC236}">
                <a16:creationId xmlns:a16="http://schemas.microsoft.com/office/drawing/2014/main" id="{FD20AF51-D6E2-4841-9BD1-103F7B2C92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751" y="1283764"/>
            <a:ext cx="3202782" cy="2135188"/>
          </a:xfrm>
          <a:prstGeom prst="roundRect">
            <a:avLst>
              <a:gd name="adj" fmla="val 3876"/>
            </a:avLst>
          </a:prstGeom>
          <a:ln>
            <a:solidFill>
              <a:schemeClr val="accent1"/>
            </a:solidFill>
          </a:ln>
          <a:effectLst/>
        </p:spPr>
      </p:pic>
      <p:pic>
        <p:nvPicPr>
          <p:cNvPr id="15" name="Content Placeholder 6">
            <a:extLst>
              <a:ext uri="{FF2B5EF4-FFF2-40B4-BE49-F238E27FC236}">
                <a16:creationId xmlns:a16="http://schemas.microsoft.com/office/drawing/2014/main" id="{5AD314AC-3351-4511-9B9A-3D071D8716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388" y="1283764"/>
            <a:ext cx="3202782" cy="2135188"/>
          </a:xfrm>
          <a:prstGeom prst="roundRect">
            <a:avLst>
              <a:gd name="adj" fmla="val 3876"/>
            </a:avLst>
          </a:prstGeom>
          <a:ln>
            <a:solidFill>
              <a:schemeClr val="accent1"/>
            </a:solidFill>
          </a:ln>
          <a:effectLst/>
        </p:spPr>
      </p:pic>
      <p:pic>
        <p:nvPicPr>
          <p:cNvPr id="16" name="Content Placeholder 6">
            <a:extLst>
              <a:ext uri="{FF2B5EF4-FFF2-40B4-BE49-F238E27FC236}">
                <a16:creationId xmlns:a16="http://schemas.microsoft.com/office/drawing/2014/main" id="{FD35042F-660C-4651-995A-0719B7F266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51027" y="1283764"/>
            <a:ext cx="3202783" cy="2135188"/>
          </a:xfrm>
          <a:prstGeom prst="roundRect">
            <a:avLst>
              <a:gd name="adj" fmla="val 3876"/>
            </a:avLst>
          </a:prstGeom>
          <a:ln>
            <a:solidFill>
              <a:schemeClr val="accent1"/>
            </a:solidFill>
          </a:ln>
          <a:effectLst/>
        </p:spPr>
      </p:pic>
      <p:pic>
        <p:nvPicPr>
          <p:cNvPr id="17" name="Content Placeholder 6">
            <a:extLst>
              <a:ext uri="{FF2B5EF4-FFF2-40B4-BE49-F238E27FC236}">
                <a16:creationId xmlns:a16="http://schemas.microsoft.com/office/drawing/2014/main" id="{3F5CF418-274D-426A-A18A-D8192037C8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7751" y="3768526"/>
            <a:ext cx="3202782" cy="1915568"/>
          </a:xfrm>
          <a:prstGeom prst="roundRect">
            <a:avLst>
              <a:gd name="adj" fmla="val 3876"/>
            </a:avLst>
          </a:prstGeom>
          <a:ln>
            <a:solidFill>
              <a:schemeClr val="accent1"/>
            </a:solidFill>
          </a:ln>
          <a:effectLst/>
        </p:spPr>
      </p:pic>
      <p:pic>
        <p:nvPicPr>
          <p:cNvPr id="18" name="Content Placeholder 6">
            <a:extLst>
              <a:ext uri="{FF2B5EF4-FFF2-40B4-BE49-F238E27FC236}">
                <a16:creationId xmlns:a16="http://schemas.microsoft.com/office/drawing/2014/main" id="{9B595825-74CA-4392-BE88-082CD88567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389" y="3768526"/>
            <a:ext cx="3202780" cy="1915568"/>
          </a:xfrm>
          <a:prstGeom prst="roundRect">
            <a:avLst>
              <a:gd name="adj" fmla="val 3876"/>
            </a:avLst>
          </a:prstGeom>
          <a:ln>
            <a:solidFill>
              <a:schemeClr val="accent1"/>
            </a:solidFill>
          </a:ln>
          <a:effectLst/>
        </p:spPr>
      </p:pic>
      <p:pic>
        <p:nvPicPr>
          <p:cNvPr id="19" name="Content Placeholder 6">
            <a:extLst>
              <a:ext uri="{FF2B5EF4-FFF2-40B4-BE49-F238E27FC236}">
                <a16:creationId xmlns:a16="http://schemas.microsoft.com/office/drawing/2014/main" id="{9C90B398-AC93-433E-9840-E17EB20B86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51027" y="3768526"/>
            <a:ext cx="3202783" cy="1915568"/>
          </a:xfrm>
          <a:prstGeom prst="roundRect">
            <a:avLst>
              <a:gd name="adj" fmla="val 3876"/>
            </a:avLst>
          </a:prstGeom>
          <a:ln>
            <a:solidFill>
              <a:schemeClr val="accent1"/>
            </a:solidFill>
          </a:ln>
          <a:effectLst/>
        </p:spPr>
      </p:pic>
      <p:sp>
        <p:nvSpPr>
          <p:cNvPr id="12" name="Rectangle 11">
            <a:extLst>
              <a:ext uri="{FF2B5EF4-FFF2-40B4-BE49-F238E27FC236}">
                <a16:creationId xmlns:a16="http://schemas.microsoft.com/office/drawing/2014/main" id="{40770895-1A7D-4B8E-A476-9D9172C0E5E5}"/>
              </a:ext>
            </a:extLst>
          </p:cNvPr>
          <p:cNvSpPr/>
          <p:nvPr/>
        </p:nvSpPr>
        <p:spPr>
          <a:xfrm>
            <a:off x="-81214" y="5654970"/>
            <a:ext cx="11435024" cy="671915"/>
          </a:xfrm>
          <a:prstGeom prst="rect">
            <a:avLst/>
          </a:prstGeom>
        </p:spPr>
        <p:txBody>
          <a:bodyPr wrap="square">
            <a:spAutoFit/>
          </a:bodyPr>
          <a:lstStyle/>
          <a:p>
            <a:pPr marL="685800" marR="0" algn="just">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15: For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20 m; Tx=3m; Rx= 10m </a:t>
            </a:r>
            <a:r>
              <a:rPr lang="en-US" i="1" dirty="0">
                <a:latin typeface="Calibri" panose="020F0502020204030204" pitchFamily="34" charset="0"/>
                <a:ea typeface="Calibri" panose="020F0502020204030204" pitchFamily="34" charset="0"/>
                <a:cs typeface="Times New Roman" panose="02020603050405020304" pitchFamily="18" charset="0"/>
              </a:rPr>
              <a:t>starting from top left corner -  </a:t>
            </a:r>
            <a:r>
              <a:rPr lang="en-US" i="1" dirty="0" err="1">
                <a:latin typeface="Calibri" panose="020F0502020204030204" pitchFamily="34" charset="0"/>
                <a:ea typeface="Calibri" panose="020F0502020204030204" pitchFamily="34" charset="0"/>
                <a:cs typeface="Times New Roman" panose="02020603050405020304" pitchFamily="18" charset="0"/>
              </a:rPr>
              <a:t>i</a:t>
            </a:r>
            <a:r>
              <a:rPr lang="en-US" i="1" dirty="0">
                <a:latin typeface="Calibri" panose="020F0502020204030204" pitchFamily="34" charset="0"/>
                <a:ea typeface="Calibri" panose="020F0502020204030204" pitchFamily="34" charset="0"/>
                <a:cs typeface="Times New Roman" panose="02020603050405020304" pitchFamily="18" charset="0"/>
              </a:rPr>
              <a:t>) UW-env; ii) SSP; iii) Eigen rays; iv) arrivals; v) information of first 10 arrivals, and vi) incoherent TL </a:t>
            </a:r>
            <a:r>
              <a:rPr lang="en-US" spc="-5" baseline="30000" dirty="0">
                <a:latin typeface="Calibri" panose="020F0502020204030204" pitchFamily="34" charset="0"/>
                <a:cs typeface="Calibri" panose="020F0502020204030204" pitchFamily="34" charset="0"/>
              </a:rPr>
              <a:t>[9]</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2188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21FF-67CD-42DD-9F7C-A9F7F302F4BA}"/>
              </a:ext>
            </a:extLst>
          </p:cNvPr>
          <p:cNvSpPr>
            <a:spLocks noGrp="1"/>
          </p:cNvSpPr>
          <p:nvPr>
            <p:ph type="title"/>
          </p:nvPr>
        </p:nvSpPr>
        <p:spPr>
          <a:xfrm>
            <a:off x="607750" y="7819"/>
            <a:ext cx="10422801" cy="1007979"/>
          </a:xfrm>
        </p:spPr>
        <p:txBody>
          <a:bodyPr/>
          <a:lstStyle/>
          <a:p>
            <a:r>
              <a:rPr lang="en-US" dirty="0">
                <a:solidFill>
                  <a:schemeClr val="tx1"/>
                </a:solidFill>
              </a:rPr>
              <a:t>More test cases explored using ARLPY toolbox (3 / 5)</a:t>
            </a:r>
            <a:endParaRPr lang="en-US" dirty="0"/>
          </a:p>
        </p:txBody>
      </p:sp>
      <p:sp>
        <p:nvSpPr>
          <p:cNvPr id="4" name="Footer Placeholder 3">
            <a:extLst>
              <a:ext uri="{FF2B5EF4-FFF2-40B4-BE49-F238E27FC236}">
                <a16:creationId xmlns:a16="http://schemas.microsoft.com/office/drawing/2014/main" id="{DA19FB2C-39E0-4CAC-9A62-0642E9914BEA}"/>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916CD0FD-4DC8-4825-A191-DF70CCAC5620}"/>
              </a:ext>
            </a:extLst>
          </p:cNvPr>
          <p:cNvSpPr>
            <a:spLocks noGrp="1"/>
          </p:cNvSpPr>
          <p:nvPr>
            <p:ph type="sldNum" sz="quarter" idx="12"/>
          </p:nvPr>
        </p:nvSpPr>
        <p:spPr/>
        <p:txBody>
          <a:bodyPr/>
          <a:lstStyle/>
          <a:p>
            <a:fld id="{EBBA2BBE-D6E6-4BE2-A029-E4C4FCB9ADED}" type="slidenum">
              <a:rPr lang="en-US" smtClean="0"/>
              <a:t>17</a:t>
            </a:fld>
            <a:endParaRPr lang="en-US" dirty="0"/>
          </a:p>
        </p:txBody>
      </p:sp>
      <p:pic>
        <p:nvPicPr>
          <p:cNvPr id="13" name="Content Placeholder 6">
            <a:extLst>
              <a:ext uri="{FF2B5EF4-FFF2-40B4-BE49-F238E27FC236}">
                <a16:creationId xmlns:a16="http://schemas.microsoft.com/office/drawing/2014/main" id="{FD20AF51-D6E2-4841-9BD1-103F7B2C92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751" y="1255562"/>
            <a:ext cx="3202782" cy="2135188"/>
          </a:xfrm>
          <a:prstGeom prst="roundRect">
            <a:avLst>
              <a:gd name="adj" fmla="val 3876"/>
            </a:avLst>
          </a:prstGeom>
          <a:ln>
            <a:solidFill>
              <a:schemeClr val="accent1"/>
            </a:solidFill>
          </a:ln>
          <a:effectLst/>
        </p:spPr>
      </p:pic>
      <p:pic>
        <p:nvPicPr>
          <p:cNvPr id="15" name="Content Placeholder 6">
            <a:extLst>
              <a:ext uri="{FF2B5EF4-FFF2-40B4-BE49-F238E27FC236}">
                <a16:creationId xmlns:a16="http://schemas.microsoft.com/office/drawing/2014/main" id="{5AD314AC-3351-4511-9B9A-3D071D8716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388" y="1283764"/>
            <a:ext cx="3202782" cy="2135188"/>
          </a:xfrm>
          <a:prstGeom prst="roundRect">
            <a:avLst>
              <a:gd name="adj" fmla="val 3876"/>
            </a:avLst>
          </a:prstGeom>
          <a:ln>
            <a:solidFill>
              <a:schemeClr val="accent1"/>
            </a:solidFill>
          </a:ln>
          <a:effectLst/>
        </p:spPr>
      </p:pic>
      <p:pic>
        <p:nvPicPr>
          <p:cNvPr id="16" name="Content Placeholder 6">
            <a:extLst>
              <a:ext uri="{FF2B5EF4-FFF2-40B4-BE49-F238E27FC236}">
                <a16:creationId xmlns:a16="http://schemas.microsoft.com/office/drawing/2014/main" id="{FD35042F-660C-4651-995A-0719B7F266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51027" y="1283764"/>
            <a:ext cx="3202783" cy="2145236"/>
          </a:xfrm>
          <a:prstGeom prst="roundRect">
            <a:avLst>
              <a:gd name="adj" fmla="val 3876"/>
            </a:avLst>
          </a:prstGeom>
          <a:ln>
            <a:solidFill>
              <a:schemeClr val="accent1"/>
            </a:solidFill>
          </a:ln>
          <a:effectLst/>
        </p:spPr>
      </p:pic>
      <p:pic>
        <p:nvPicPr>
          <p:cNvPr id="17" name="Content Placeholder 6">
            <a:extLst>
              <a:ext uri="{FF2B5EF4-FFF2-40B4-BE49-F238E27FC236}">
                <a16:creationId xmlns:a16="http://schemas.microsoft.com/office/drawing/2014/main" id="{3F5CF418-274D-426A-A18A-D8192037C8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7751" y="3768526"/>
            <a:ext cx="3202782" cy="1915568"/>
          </a:xfrm>
          <a:prstGeom prst="roundRect">
            <a:avLst>
              <a:gd name="adj" fmla="val 3876"/>
            </a:avLst>
          </a:prstGeom>
          <a:ln>
            <a:solidFill>
              <a:schemeClr val="accent1"/>
            </a:solidFill>
          </a:ln>
          <a:effectLst/>
        </p:spPr>
      </p:pic>
      <p:pic>
        <p:nvPicPr>
          <p:cNvPr id="18" name="Content Placeholder 6">
            <a:extLst>
              <a:ext uri="{FF2B5EF4-FFF2-40B4-BE49-F238E27FC236}">
                <a16:creationId xmlns:a16="http://schemas.microsoft.com/office/drawing/2014/main" id="{9B595825-74CA-4392-BE88-082CD88567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389" y="3768526"/>
            <a:ext cx="3202780" cy="1915568"/>
          </a:xfrm>
          <a:prstGeom prst="roundRect">
            <a:avLst>
              <a:gd name="adj" fmla="val 3876"/>
            </a:avLst>
          </a:prstGeom>
          <a:ln>
            <a:solidFill>
              <a:schemeClr val="accent1"/>
            </a:solidFill>
          </a:ln>
          <a:effectLst/>
        </p:spPr>
      </p:pic>
      <p:pic>
        <p:nvPicPr>
          <p:cNvPr id="19" name="Content Placeholder 6">
            <a:extLst>
              <a:ext uri="{FF2B5EF4-FFF2-40B4-BE49-F238E27FC236}">
                <a16:creationId xmlns:a16="http://schemas.microsoft.com/office/drawing/2014/main" id="{9C90B398-AC93-433E-9840-E17EB20B86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51027" y="3768526"/>
            <a:ext cx="3202783" cy="1915568"/>
          </a:xfrm>
          <a:prstGeom prst="roundRect">
            <a:avLst>
              <a:gd name="adj" fmla="val 3876"/>
            </a:avLst>
          </a:prstGeom>
          <a:ln>
            <a:solidFill>
              <a:schemeClr val="accent1"/>
            </a:solidFill>
          </a:ln>
          <a:effectLst/>
        </p:spPr>
      </p:pic>
      <p:sp>
        <p:nvSpPr>
          <p:cNvPr id="11" name="Rectangle 10">
            <a:extLst>
              <a:ext uri="{FF2B5EF4-FFF2-40B4-BE49-F238E27FC236}">
                <a16:creationId xmlns:a16="http://schemas.microsoft.com/office/drawing/2014/main" id="{F526C7BD-6206-4C6C-8D1C-A791A687703D}"/>
              </a:ext>
            </a:extLst>
          </p:cNvPr>
          <p:cNvSpPr/>
          <p:nvPr/>
        </p:nvSpPr>
        <p:spPr>
          <a:xfrm>
            <a:off x="-81214" y="5654970"/>
            <a:ext cx="11435024" cy="671915"/>
          </a:xfrm>
          <a:prstGeom prst="rect">
            <a:avLst/>
          </a:prstGeom>
        </p:spPr>
        <p:txBody>
          <a:bodyPr wrap="square">
            <a:spAutoFit/>
          </a:bodyPr>
          <a:lstStyle/>
          <a:p>
            <a:pPr marL="685800" marR="0" algn="just">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16: For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20 m; Tx=3m; Rx= 6m </a:t>
            </a:r>
            <a:r>
              <a:rPr lang="en-US" i="1" dirty="0">
                <a:latin typeface="Calibri" panose="020F0502020204030204" pitchFamily="34" charset="0"/>
                <a:ea typeface="Calibri" panose="020F0502020204030204" pitchFamily="34" charset="0"/>
                <a:cs typeface="Times New Roman" panose="02020603050405020304" pitchFamily="18" charset="0"/>
              </a:rPr>
              <a:t>starting from top left corner -  </a:t>
            </a:r>
            <a:r>
              <a:rPr lang="en-US" i="1" dirty="0" err="1">
                <a:latin typeface="Calibri" panose="020F0502020204030204" pitchFamily="34" charset="0"/>
                <a:ea typeface="Calibri" panose="020F0502020204030204" pitchFamily="34" charset="0"/>
                <a:cs typeface="Times New Roman" panose="02020603050405020304" pitchFamily="18" charset="0"/>
              </a:rPr>
              <a:t>i</a:t>
            </a:r>
            <a:r>
              <a:rPr lang="en-US" i="1" dirty="0">
                <a:latin typeface="Calibri" panose="020F0502020204030204" pitchFamily="34" charset="0"/>
                <a:ea typeface="Calibri" panose="020F0502020204030204" pitchFamily="34" charset="0"/>
                <a:cs typeface="Times New Roman" panose="02020603050405020304" pitchFamily="18" charset="0"/>
              </a:rPr>
              <a:t>) UW-env; ii) SSP; iii) Eigen rays; iv) arrivals; v) information of first 10 arrivals, and vi) incoherent TL </a:t>
            </a:r>
            <a:r>
              <a:rPr lang="en-US" spc="-5" baseline="30000" dirty="0">
                <a:latin typeface="Calibri" panose="020F0502020204030204" pitchFamily="34" charset="0"/>
                <a:cs typeface="Calibri" panose="020F0502020204030204" pitchFamily="34" charset="0"/>
              </a:rPr>
              <a:t>[9]</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57851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21FF-67CD-42DD-9F7C-A9F7F302F4BA}"/>
              </a:ext>
            </a:extLst>
          </p:cNvPr>
          <p:cNvSpPr>
            <a:spLocks noGrp="1"/>
          </p:cNvSpPr>
          <p:nvPr>
            <p:ph type="title"/>
          </p:nvPr>
        </p:nvSpPr>
        <p:spPr>
          <a:xfrm>
            <a:off x="607751" y="7819"/>
            <a:ext cx="10355424" cy="1007979"/>
          </a:xfrm>
        </p:spPr>
        <p:txBody>
          <a:bodyPr/>
          <a:lstStyle/>
          <a:p>
            <a:r>
              <a:rPr lang="en-US" dirty="0">
                <a:solidFill>
                  <a:schemeClr val="tx1"/>
                </a:solidFill>
              </a:rPr>
              <a:t>More test cases explored using ARLPY toolbox (4 / 5)</a:t>
            </a:r>
            <a:endParaRPr lang="en-US" dirty="0"/>
          </a:p>
        </p:txBody>
      </p:sp>
      <p:sp>
        <p:nvSpPr>
          <p:cNvPr id="4" name="Footer Placeholder 3">
            <a:extLst>
              <a:ext uri="{FF2B5EF4-FFF2-40B4-BE49-F238E27FC236}">
                <a16:creationId xmlns:a16="http://schemas.microsoft.com/office/drawing/2014/main" id="{DA19FB2C-39E0-4CAC-9A62-0642E9914BEA}"/>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916CD0FD-4DC8-4825-A191-DF70CCAC5620}"/>
              </a:ext>
            </a:extLst>
          </p:cNvPr>
          <p:cNvSpPr>
            <a:spLocks noGrp="1"/>
          </p:cNvSpPr>
          <p:nvPr>
            <p:ph type="sldNum" sz="quarter" idx="12"/>
          </p:nvPr>
        </p:nvSpPr>
        <p:spPr/>
        <p:txBody>
          <a:bodyPr/>
          <a:lstStyle/>
          <a:p>
            <a:fld id="{EBBA2BBE-D6E6-4BE2-A029-E4C4FCB9ADED}" type="slidenum">
              <a:rPr lang="en-US" smtClean="0"/>
              <a:t>18</a:t>
            </a:fld>
            <a:endParaRPr lang="en-US" dirty="0"/>
          </a:p>
        </p:txBody>
      </p:sp>
      <p:pic>
        <p:nvPicPr>
          <p:cNvPr id="13" name="Content Placeholder 6">
            <a:extLst>
              <a:ext uri="{FF2B5EF4-FFF2-40B4-BE49-F238E27FC236}">
                <a16:creationId xmlns:a16="http://schemas.microsoft.com/office/drawing/2014/main" id="{FD20AF51-D6E2-4841-9BD1-103F7B2C92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751" y="1283764"/>
            <a:ext cx="3202782" cy="2145235"/>
          </a:xfrm>
          <a:prstGeom prst="roundRect">
            <a:avLst>
              <a:gd name="adj" fmla="val 3876"/>
            </a:avLst>
          </a:prstGeom>
          <a:ln>
            <a:solidFill>
              <a:schemeClr val="accent1"/>
            </a:solidFill>
          </a:ln>
          <a:effectLst/>
        </p:spPr>
      </p:pic>
      <p:pic>
        <p:nvPicPr>
          <p:cNvPr id="15" name="Content Placeholder 6">
            <a:extLst>
              <a:ext uri="{FF2B5EF4-FFF2-40B4-BE49-F238E27FC236}">
                <a16:creationId xmlns:a16="http://schemas.microsoft.com/office/drawing/2014/main" id="{5AD314AC-3351-4511-9B9A-3D071D8716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388" y="1283764"/>
            <a:ext cx="3202782" cy="2135188"/>
          </a:xfrm>
          <a:prstGeom prst="roundRect">
            <a:avLst>
              <a:gd name="adj" fmla="val 3876"/>
            </a:avLst>
          </a:prstGeom>
          <a:ln>
            <a:solidFill>
              <a:schemeClr val="accent1"/>
            </a:solidFill>
          </a:ln>
          <a:effectLst/>
        </p:spPr>
      </p:pic>
      <p:pic>
        <p:nvPicPr>
          <p:cNvPr id="16" name="Content Placeholder 6">
            <a:extLst>
              <a:ext uri="{FF2B5EF4-FFF2-40B4-BE49-F238E27FC236}">
                <a16:creationId xmlns:a16="http://schemas.microsoft.com/office/drawing/2014/main" id="{FD35042F-660C-4651-995A-0719B7F266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51027" y="1283764"/>
            <a:ext cx="3202783" cy="2135188"/>
          </a:xfrm>
          <a:prstGeom prst="roundRect">
            <a:avLst>
              <a:gd name="adj" fmla="val 3876"/>
            </a:avLst>
          </a:prstGeom>
          <a:ln>
            <a:solidFill>
              <a:schemeClr val="accent1"/>
            </a:solidFill>
          </a:ln>
          <a:effectLst/>
        </p:spPr>
      </p:pic>
      <p:pic>
        <p:nvPicPr>
          <p:cNvPr id="17" name="Content Placeholder 6">
            <a:extLst>
              <a:ext uri="{FF2B5EF4-FFF2-40B4-BE49-F238E27FC236}">
                <a16:creationId xmlns:a16="http://schemas.microsoft.com/office/drawing/2014/main" id="{3F5CF418-274D-426A-A18A-D8192037C8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7751" y="3768526"/>
            <a:ext cx="3202782" cy="1915568"/>
          </a:xfrm>
          <a:prstGeom prst="roundRect">
            <a:avLst>
              <a:gd name="adj" fmla="val 3876"/>
            </a:avLst>
          </a:prstGeom>
          <a:ln>
            <a:solidFill>
              <a:schemeClr val="accent1"/>
            </a:solidFill>
          </a:ln>
          <a:effectLst/>
        </p:spPr>
      </p:pic>
      <p:pic>
        <p:nvPicPr>
          <p:cNvPr id="18" name="Content Placeholder 6">
            <a:extLst>
              <a:ext uri="{FF2B5EF4-FFF2-40B4-BE49-F238E27FC236}">
                <a16:creationId xmlns:a16="http://schemas.microsoft.com/office/drawing/2014/main" id="{9B595825-74CA-4392-BE88-082CD88567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389" y="3768526"/>
            <a:ext cx="3202780" cy="1915567"/>
          </a:xfrm>
          <a:prstGeom prst="roundRect">
            <a:avLst>
              <a:gd name="adj" fmla="val 3876"/>
            </a:avLst>
          </a:prstGeom>
          <a:ln>
            <a:solidFill>
              <a:schemeClr val="accent1"/>
            </a:solidFill>
          </a:ln>
          <a:effectLst/>
        </p:spPr>
      </p:pic>
      <p:pic>
        <p:nvPicPr>
          <p:cNvPr id="19" name="Content Placeholder 6">
            <a:extLst>
              <a:ext uri="{FF2B5EF4-FFF2-40B4-BE49-F238E27FC236}">
                <a16:creationId xmlns:a16="http://schemas.microsoft.com/office/drawing/2014/main" id="{9C90B398-AC93-433E-9840-E17EB20B86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51027" y="3768526"/>
            <a:ext cx="3202783" cy="1915567"/>
          </a:xfrm>
          <a:prstGeom prst="roundRect">
            <a:avLst>
              <a:gd name="adj" fmla="val 3876"/>
            </a:avLst>
          </a:prstGeom>
          <a:ln>
            <a:solidFill>
              <a:schemeClr val="accent1"/>
            </a:solidFill>
          </a:ln>
          <a:effectLst/>
        </p:spPr>
      </p:pic>
      <p:sp>
        <p:nvSpPr>
          <p:cNvPr id="11" name="Rectangle 10">
            <a:extLst>
              <a:ext uri="{FF2B5EF4-FFF2-40B4-BE49-F238E27FC236}">
                <a16:creationId xmlns:a16="http://schemas.microsoft.com/office/drawing/2014/main" id="{8B924E2C-E0A8-49DA-88AD-AA8D7F21970A}"/>
              </a:ext>
            </a:extLst>
          </p:cNvPr>
          <p:cNvSpPr/>
          <p:nvPr/>
        </p:nvSpPr>
        <p:spPr>
          <a:xfrm>
            <a:off x="-81214" y="5654970"/>
            <a:ext cx="11435024" cy="671915"/>
          </a:xfrm>
          <a:prstGeom prst="rect">
            <a:avLst/>
          </a:prstGeom>
        </p:spPr>
        <p:txBody>
          <a:bodyPr wrap="square">
            <a:spAutoFit/>
          </a:bodyPr>
          <a:lstStyle/>
          <a:p>
            <a:pPr marL="685800" marR="0" algn="just">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17: For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20 m; Tx=3m; Rx= 10m </a:t>
            </a:r>
            <a:r>
              <a:rPr lang="en-US" i="1" dirty="0">
                <a:latin typeface="Calibri" panose="020F0502020204030204" pitchFamily="34" charset="0"/>
                <a:ea typeface="Calibri" panose="020F0502020204030204" pitchFamily="34" charset="0"/>
                <a:cs typeface="Times New Roman" panose="02020603050405020304" pitchFamily="18" charset="0"/>
              </a:rPr>
              <a:t>starting from top left corner -  </a:t>
            </a:r>
            <a:r>
              <a:rPr lang="en-US" i="1" dirty="0" err="1">
                <a:latin typeface="Calibri" panose="020F0502020204030204" pitchFamily="34" charset="0"/>
                <a:ea typeface="Calibri" panose="020F0502020204030204" pitchFamily="34" charset="0"/>
                <a:cs typeface="Times New Roman" panose="02020603050405020304" pitchFamily="18" charset="0"/>
              </a:rPr>
              <a:t>i</a:t>
            </a:r>
            <a:r>
              <a:rPr lang="en-US" i="1" dirty="0">
                <a:latin typeface="Calibri" panose="020F0502020204030204" pitchFamily="34" charset="0"/>
                <a:ea typeface="Calibri" panose="020F0502020204030204" pitchFamily="34" charset="0"/>
                <a:cs typeface="Times New Roman" panose="02020603050405020304" pitchFamily="18" charset="0"/>
              </a:rPr>
              <a:t>) UW-env; ii) SSP; iii) Eigen rays; iv) arrivals; v) information of first 10 arrivals, and vi) incoherent TL </a:t>
            </a:r>
            <a:r>
              <a:rPr lang="en-US" spc="-5" baseline="30000" dirty="0">
                <a:latin typeface="Calibri" panose="020F0502020204030204" pitchFamily="34" charset="0"/>
                <a:cs typeface="Calibri" panose="020F0502020204030204" pitchFamily="34" charset="0"/>
              </a:rPr>
              <a:t>[9]</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8200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21FF-67CD-42DD-9F7C-A9F7F302F4BA}"/>
              </a:ext>
            </a:extLst>
          </p:cNvPr>
          <p:cNvSpPr>
            <a:spLocks noGrp="1"/>
          </p:cNvSpPr>
          <p:nvPr>
            <p:ph type="title"/>
          </p:nvPr>
        </p:nvSpPr>
        <p:spPr>
          <a:xfrm>
            <a:off x="607751" y="7819"/>
            <a:ext cx="10403550" cy="1007979"/>
          </a:xfrm>
        </p:spPr>
        <p:txBody>
          <a:bodyPr/>
          <a:lstStyle/>
          <a:p>
            <a:r>
              <a:rPr lang="en-US" dirty="0">
                <a:solidFill>
                  <a:schemeClr val="tx1"/>
                </a:solidFill>
              </a:rPr>
              <a:t>More test cases explored using ARLPY toolbox (5 / 5)</a:t>
            </a:r>
            <a:endParaRPr lang="en-US" dirty="0"/>
          </a:p>
        </p:txBody>
      </p:sp>
      <p:sp>
        <p:nvSpPr>
          <p:cNvPr id="4" name="Footer Placeholder 3">
            <a:extLst>
              <a:ext uri="{FF2B5EF4-FFF2-40B4-BE49-F238E27FC236}">
                <a16:creationId xmlns:a16="http://schemas.microsoft.com/office/drawing/2014/main" id="{DA19FB2C-39E0-4CAC-9A62-0642E9914BEA}"/>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916CD0FD-4DC8-4825-A191-DF70CCAC5620}"/>
              </a:ext>
            </a:extLst>
          </p:cNvPr>
          <p:cNvSpPr>
            <a:spLocks noGrp="1"/>
          </p:cNvSpPr>
          <p:nvPr>
            <p:ph type="sldNum" sz="quarter" idx="12"/>
          </p:nvPr>
        </p:nvSpPr>
        <p:spPr/>
        <p:txBody>
          <a:bodyPr/>
          <a:lstStyle/>
          <a:p>
            <a:fld id="{EBBA2BBE-D6E6-4BE2-A029-E4C4FCB9ADED}" type="slidenum">
              <a:rPr lang="en-US" smtClean="0"/>
              <a:t>19</a:t>
            </a:fld>
            <a:endParaRPr lang="en-US" dirty="0"/>
          </a:p>
        </p:txBody>
      </p:sp>
      <p:pic>
        <p:nvPicPr>
          <p:cNvPr id="13" name="Content Placeholder 6">
            <a:extLst>
              <a:ext uri="{FF2B5EF4-FFF2-40B4-BE49-F238E27FC236}">
                <a16:creationId xmlns:a16="http://schemas.microsoft.com/office/drawing/2014/main" id="{FD20AF51-D6E2-4841-9BD1-103F7B2C92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7751" y="1283764"/>
            <a:ext cx="3202782" cy="2135188"/>
          </a:xfrm>
          <a:prstGeom prst="roundRect">
            <a:avLst>
              <a:gd name="adj" fmla="val 3876"/>
            </a:avLst>
          </a:prstGeom>
          <a:ln>
            <a:solidFill>
              <a:schemeClr val="accent1"/>
            </a:solidFill>
          </a:ln>
          <a:effectLst/>
        </p:spPr>
      </p:pic>
      <p:pic>
        <p:nvPicPr>
          <p:cNvPr id="15" name="Content Placeholder 6">
            <a:extLst>
              <a:ext uri="{FF2B5EF4-FFF2-40B4-BE49-F238E27FC236}">
                <a16:creationId xmlns:a16="http://schemas.microsoft.com/office/drawing/2014/main" id="{5AD314AC-3351-4511-9B9A-3D071D8716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9388" y="1283764"/>
            <a:ext cx="3202782" cy="2135188"/>
          </a:xfrm>
          <a:prstGeom prst="roundRect">
            <a:avLst>
              <a:gd name="adj" fmla="val 3876"/>
            </a:avLst>
          </a:prstGeom>
          <a:ln>
            <a:solidFill>
              <a:schemeClr val="accent1"/>
            </a:solidFill>
          </a:ln>
          <a:effectLst/>
        </p:spPr>
      </p:pic>
      <p:pic>
        <p:nvPicPr>
          <p:cNvPr id="16" name="Content Placeholder 6">
            <a:extLst>
              <a:ext uri="{FF2B5EF4-FFF2-40B4-BE49-F238E27FC236}">
                <a16:creationId xmlns:a16="http://schemas.microsoft.com/office/drawing/2014/main" id="{FD35042F-660C-4651-995A-0719B7F266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151027" y="1283764"/>
            <a:ext cx="3202783" cy="2135188"/>
          </a:xfrm>
          <a:prstGeom prst="roundRect">
            <a:avLst>
              <a:gd name="adj" fmla="val 3876"/>
            </a:avLst>
          </a:prstGeom>
          <a:ln>
            <a:solidFill>
              <a:schemeClr val="accent1"/>
            </a:solidFill>
          </a:ln>
          <a:effectLst/>
        </p:spPr>
      </p:pic>
      <p:pic>
        <p:nvPicPr>
          <p:cNvPr id="17" name="Content Placeholder 6">
            <a:extLst>
              <a:ext uri="{FF2B5EF4-FFF2-40B4-BE49-F238E27FC236}">
                <a16:creationId xmlns:a16="http://schemas.microsoft.com/office/drawing/2014/main" id="{3F5CF418-274D-426A-A18A-D8192037C8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7751" y="3768526"/>
            <a:ext cx="3202782" cy="1915567"/>
          </a:xfrm>
          <a:prstGeom prst="roundRect">
            <a:avLst>
              <a:gd name="adj" fmla="val 3876"/>
            </a:avLst>
          </a:prstGeom>
          <a:ln>
            <a:solidFill>
              <a:schemeClr val="accent1"/>
            </a:solidFill>
          </a:ln>
          <a:effectLst/>
        </p:spPr>
      </p:pic>
      <p:pic>
        <p:nvPicPr>
          <p:cNvPr id="18" name="Content Placeholder 6">
            <a:extLst>
              <a:ext uri="{FF2B5EF4-FFF2-40B4-BE49-F238E27FC236}">
                <a16:creationId xmlns:a16="http://schemas.microsoft.com/office/drawing/2014/main" id="{9B595825-74CA-4392-BE88-082CD88567E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79389" y="3768526"/>
            <a:ext cx="3202779" cy="1915567"/>
          </a:xfrm>
          <a:prstGeom prst="roundRect">
            <a:avLst>
              <a:gd name="adj" fmla="val 3876"/>
            </a:avLst>
          </a:prstGeom>
          <a:ln>
            <a:solidFill>
              <a:schemeClr val="accent1"/>
            </a:solidFill>
          </a:ln>
          <a:effectLst/>
        </p:spPr>
      </p:pic>
      <p:pic>
        <p:nvPicPr>
          <p:cNvPr id="19" name="Content Placeholder 6">
            <a:extLst>
              <a:ext uri="{FF2B5EF4-FFF2-40B4-BE49-F238E27FC236}">
                <a16:creationId xmlns:a16="http://schemas.microsoft.com/office/drawing/2014/main" id="{9C90B398-AC93-433E-9840-E17EB20B86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51027" y="3768526"/>
            <a:ext cx="3202783" cy="1915567"/>
          </a:xfrm>
          <a:prstGeom prst="roundRect">
            <a:avLst>
              <a:gd name="adj" fmla="val 3876"/>
            </a:avLst>
          </a:prstGeom>
          <a:ln>
            <a:solidFill>
              <a:schemeClr val="accent1"/>
            </a:solidFill>
          </a:ln>
          <a:effectLst/>
        </p:spPr>
      </p:pic>
      <p:sp>
        <p:nvSpPr>
          <p:cNvPr id="11" name="Rectangle 10">
            <a:extLst>
              <a:ext uri="{FF2B5EF4-FFF2-40B4-BE49-F238E27FC236}">
                <a16:creationId xmlns:a16="http://schemas.microsoft.com/office/drawing/2014/main" id="{2D21D78A-ED9C-4A08-B3A5-89DB8AD838BF}"/>
              </a:ext>
            </a:extLst>
          </p:cNvPr>
          <p:cNvSpPr/>
          <p:nvPr/>
        </p:nvSpPr>
        <p:spPr>
          <a:xfrm>
            <a:off x="-81214" y="5654970"/>
            <a:ext cx="11435024" cy="671915"/>
          </a:xfrm>
          <a:prstGeom prst="rect">
            <a:avLst/>
          </a:prstGeom>
        </p:spPr>
        <p:txBody>
          <a:bodyPr wrap="square">
            <a:spAutoFit/>
          </a:bodyPr>
          <a:lstStyle/>
          <a:p>
            <a:pPr marL="685800" marR="0" algn="just">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18: For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water depth = 20 m; Tx=3m; Rx= 3m </a:t>
            </a:r>
            <a:r>
              <a:rPr lang="en-US" i="1" dirty="0">
                <a:latin typeface="Calibri" panose="020F0502020204030204" pitchFamily="34" charset="0"/>
                <a:ea typeface="Calibri" panose="020F0502020204030204" pitchFamily="34" charset="0"/>
                <a:cs typeface="Times New Roman" panose="02020603050405020304" pitchFamily="18" charset="0"/>
              </a:rPr>
              <a:t>starting from top left corner -  </a:t>
            </a:r>
            <a:r>
              <a:rPr lang="en-US" i="1" dirty="0" err="1">
                <a:latin typeface="Calibri" panose="020F0502020204030204" pitchFamily="34" charset="0"/>
                <a:ea typeface="Calibri" panose="020F0502020204030204" pitchFamily="34" charset="0"/>
                <a:cs typeface="Times New Roman" panose="02020603050405020304" pitchFamily="18" charset="0"/>
              </a:rPr>
              <a:t>i</a:t>
            </a:r>
            <a:r>
              <a:rPr lang="en-US" i="1" dirty="0">
                <a:latin typeface="Calibri" panose="020F0502020204030204" pitchFamily="34" charset="0"/>
                <a:ea typeface="Calibri" panose="020F0502020204030204" pitchFamily="34" charset="0"/>
                <a:cs typeface="Times New Roman" panose="02020603050405020304" pitchFamily="18" charset="0"/>
              </a:rPr>
              <a:t>) UW-env; ii) SSP; iii) Eigen rays; iv) arrivals; v) information of first 10 arrivals, and vi) incoherent TL </a:t>
            </a:r>
            <a:r>
              <a:rPr lang="en-US" spc="-5" baseline="30000" dirty="0">
                <a:latin typeface="Calibri" panose="020F0502020204030204" pitchFamily="34" charset="0"/>
                <a:cs typeface="Calibri" panose="020F0502020204030204" pitchFamily="34" charset="0"/>
              </a:rPr>
              <a:t>[9]</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110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Outline</a:t>
            </a:r>
            <a:endParaRPr lang="en-US" dirty="0"/>
          </a:p>
        </p:txBody>
      </p:sp>
      <p:sp>
        <p:nvSpPr>
          <p:cNvPr id="4" name="Footer Placeholder 3"/>
          <p:cNvSpPr>
            <a:spLocks noGrp="1"/>
          </p:cNvSpPr>
          <p:nvPr>
            <p:ph type="ftr" sz="quarter" idx="11"/>
          </p:nvPr>
        </p:nvSpPr>
        <p:spPr>
          <a:xfrm>
            <a:off x="3376246" y="6355087"/>
            <a:ext cx="6950577" cy="502919"/>
          </a:xfrm>
        </p:spPr>
        <p:txBody>
          <a:bodyPr/>
          <a:lstStyle/>
          <a:p>
            <a:r>
              <a:rPr lang="en-US"/>
              <a:t>Underwater Channel Characterization for Shallow water Multi-domain communications, J. Patel, M. Seto</a:t>
            </a:r>
            <a:endParaRPr lang="en-US" dirty="0"/>
          </a:p>
        </p:txBody>
      </p:sp>
      <p:sp>
        <p:nvSpPr>
          <p:cNvPr id="5" name="Slide Number Placeholder 4"/>
          <p:cNvSpPr>
            <a:spLocks noGrp="1"/>
          </p:cNvSpPr>
          <p:nvPr>
            <p:ph type="sldNum" sz="quarter" idx="12"/>
          </p:nvPr>
        </p:nvSpPr>
        <p:spPr/>
        <p:txBody>
          <a:bodyPr/>
          <a:lstStyle/>
          <a:p>
            <a:fld id="{EBBA2BBE-D6E6-4BE2-A029-E4C4FCB9ADED}" type="slidenum">
              <a:rPr lang="en-US" smtClean="0"/>
              <a:t>2</a:t>
            </a:fld>
            <a:endParaRPr lang="en-US" dirty="0"/>
          </a:p>
        </p:txBody>
      </p:sp>
      <p:graphicFrame>
        <p:nvGraphicFramePr>
          <p:cNvPr id="6" name="Content Placeholder 2">
            <a:extLst>
              <a:ext uri="{FF2B5EF4-FFF2-40B4-BE49-F238E27FC236}">
                <a16:creationId xmlns:a16="http://schemas.microsoft.com/office/drawing/2014/main" id="{2C2BA5A4-DAEB-4DAF-85FD-1F843EBB55FB}"/>
              </a:ext>
            </a:extLst>
          </p:cNvPr>
          <p:cNvGraphicFramePr>
            <a:graphicFrameLocks noGrp="1"/>
          </p:cNvGraphicFramePr>
          <p:nvPr>
            <p:ph idx="1"/>
            <p:extLst>
              <p:ext uri="{D42A27DB-BD31-4B8C-83A1-F6EECF244321}">
                <p14:modId xmlns:p14="http://schemas.microsoft.com/office/powerpoint/2010/main" val="3714531243"/>
              </p:ext>
            </p:extLst>
          </p:nvPr>
        </p:nvGraphicFramePr>
        <p:xfrm>
          <a:off x="1219200" y="1206500"/>
          <a:ext cx="10134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5672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D52BD-1D7B-47A2-9B66-24ED80D58143}"/>
              </a:ext>
            </a:extLst>
          </p:cNvPr>
          <p:cNvSpPr>
            <a:spLocks noGrp="1"/>
          </p:cNvSpPr>
          <p:nvPr>
            <p:ph type="title"/>
          </p:nvPr>
        </p:nvSpPr>
        <p:spPr/>
        <p:txBody>
          <a:bodyPr/>
          <a:lstStyle/>
          <a:p>
            <a:r>
              <a:rPr lang="en-CA" dirty="0">
                <a:solidFill>
                  <a:schemeClr val="tx1"/>
                </a:solidFill>
              </a:rPr>
              <a:t>Conclusion (1 / 2)</a:t>
            </a:r>
            <a:endParaRPr lang="en-US" dirty="0">
              <a:solidFill>
                <a:schemeClr val="tx1"/>
              </a:solidFill>
            </a:endParaRPr>
          </a:p>
        </p:txBody>
      </p:sp>
      <p:sp>
        <p:nvSpPr>
          <p:cNvPr id="3" name="Content Placeholder 2">
            <a:extLst>
              <a:ext uri="{FF2B5EF4-FFF2-40B4-BE49-F238E27FC236}">
                <a16:creationId xmlns:a16="http://schemas.microsoft.com/office/drawing/2014/main" id="{FECCCC08-07B4-488A-8D52-3DFDD3588FCE}"/>
              </a:ext>
            </a:extLst>
          </p:cNvPr>
          <p:cNvSpPr>
            <a:spLocks noGrp="1"/>
          </p:cNvSpPr>
          <p:nvPr>
            <p:ph idx="1"/>
          </p:nvPr>
        </p:nvSpPr>
        <p:spPr>
          <a:xfrm>
            <a:off x="5667270" y="1281235"/>
            <a:ext cx="5686530" cy="4800600"/>
          </a:xfrm>
        </p:spPr>
        <p:txBody>
          <a:bodyPr/>
          <a:lstStyle/>
          <a:p>
            <a:pPr algn="just">
              <a:buFont typeface="Wingdings" panose="05000000000000000000" pitchFamily="2" charset="2"/>
              <a:buChar char="§"/>
            </a:pPr>
            <a:r>
              <a:rPr lang="en-CA" dirty="0"/>
              <a:t>simulating several underwater networks test case, it was observed that for the given environmental conditions, feasible range between UUV and USV as less than or equal to 1.3 km.</a:t>
            </a:r>
          </a:p>
          <a:p>
            <a:pPr algn="just">
              <a:buFont typeface="Wingdings" panose="05000000000000000000" pitchFamily="2" charset="2"/>
              <a:buChar char="§"/>
            </a:pPr>
            <a:endParaRPr lang="en-CA" dirty="0"/>
          </a:p>
          <a:p>
            <a:pPr algn="just">
              <a:buFont typeface="Wingdings" panose="05000000000000000000" pitchFamily="2" charset="2"/>
              <a:buChar char="§"/>
            </a:pPr>
            <a:r>
              <a:rPr lang="en-CA" dirty="0"/>
              <a:t>this tools were important part of any project in-which a real time </a:t>
            </a:r>
            <a:r>
              <a:rPr lang="en-CA" dirty="0" err="1"/>
              <a:t>uw</a:t>
            </a:r>
            <a:r>
              <a:rPr lang="en-CA" dirty="0"/>
              <a:t>-network operational range are critical parameter of the mission.    </a:t>
            </a:r>
          </a:p>
          <a:p>
            <a:pPr algn="just">
              <a:buFont typeface="Wingdings" panose="05000000000000000000" pitchFamily="2" charset="2"/>
              <a:buChar char="§"/>
            </a:pPr>
            <a:endParaRPr lang="en-CA" dirty="0"/>
          </a:p>
          <a:p>
            <a:endParaRPr lang="en-US" dirty="0"/>
          </a:p>
        </p:txBody>
      </p:sp>
      <p:sp>
        <p:nvSpPr>
          <p:cNvPr id="4" name="Footer Placeholder 3">
            <a:extLst>
              <a:ext uri="{FF2B5EF4-FFF2-40B4-BE49-F238E27FC236}">
                <a16:creationId xmlns:a16="http://schemas.microsoft.com/office/drawing/2014/main" id="{A17BFEA4-CA40-4573-89FC-A90846A175AA}"/>
              </a:ext>
            </a:extLst>
          </p:cNvPr>
          <p:cNvSpPr>
            <a:spLocks noGrp="1"/>
          </p:cNvSpPr>
          <p:nvPr>
            <p:ph type="ftr" sz="quarter" idx="11"/>
          </p:nvPr>
        </p:nvSpPr>
        <p:spPr/>
        <p:txBody>
          <a:bodyPr/>
          <a:lstStyle/>
          <a:p>
            <a:r>
              <a:rPr lang="en-US" dirty="0"/>
              <a:t>Underwater Channel Characterization for Shallow water Multi-domain communications, J. Patel, M. </a:t>
            </a:r>
            <a:r>
              <a:rPr lang="en-US" dirty="0" err="1"/>
              <a:t>Seto</a:t>
            </a:r>
            <a:endParaRPr lang="en-US" dirty="0"/>
          </a:p>
        </p:txBody>
      </p:sp>
      <p:sp>
        <p:nvSpPr>
          <p:cNvPr id="5" name="Slide Number Placeholder 4">
            <a:extLst>
              <a:ext uri="{FF2B5EF4-FFF2-40B4-BE49-F238E27FC236}">
                <a16:creationId xmlns:a16="http://schemas.microsoft.com/office/drawing/2014/main" id="{E340D24A-2553-45B0-8209-45FD59CE9515}"/>
              </a:ext>
            </a:extLst>
          </p:cNvPr>
          <p:cNvSpPr>
            <a:spLocks noGrp="1"/>
          </p:cNvSpPr>
          <p:nvPr>
            <p:ph type="sldNum" sz="quarter" idx="12"/>
          </p:nvPr>
        </p:nvSpPr>
        <p:spPr/>
        <p:txBody>
          <a:bodyPr/>
          <a:lstStyle/>
          <a:p>
            <a:fld id="{EBBA2BBE-D6E6-4BE2-A029-E4C4FCB9ADED}" type="slidenum">
              <a:rPr lang="en-US" smtClean="0"/>
              <a:t>20</a:t>
            </a:fld>
            <a:endParaRPr lang="en-US" dirty="0"/>
          </a:p>
        </p:txBody>
      </p:sp>
      <p:sp>
        <p:nvSpPr>
          <p:cNvPr id="9" name="Rectangle 8">
            <a:extLst>
              <a:ext uri="{FF2B5EF4-FFF2-40B4-BE49-F238E27FC236}">
                <a16:creationId xmlns:a16="http://schemas.microsoft.com/office/drawing/2014/main" id="{5DBC9FBA-7D6D-49CE-B6F9-C0CB438F9915}"/>
              </a:ext>
            </a:extLst>
          </p:cNvPr>
          <p:cNvSpPr/>
          <p:nvPr/>
        </p:nvSpPr>
        <p:spPr>
          <a:xfrm>
            <a:off x="838200" y="5149137"/>
            <a:ext cx="4190163" cy="646331"/>
          </a:xfrm>
          <a:prstGeom prst="rect">
            <a:avLst/>
          </a:prstGeom>
        </p:spPr>
        <p:txBody>
          <a:bodyPr wrap="square">
            <a:spAutoFit/>
          </a:bodyPr>
          <a:lstStyle/>
          <a:p>
            <a:pPr algn="just"/>
            <a:r>
              <a:rPr lang="en-US" i="1" dirty="0">
                <a:latin typeface="Calibri" panose="020F0502020204030204" pitchFamily="34" charset="0"/>
                <a:ea typeface="Calibri" panose="020F0502020204030204" pitchFamily="34" charset="0"/>
                <a:cs typeface="Times New Roman" panose="02020603050405020304" pitchFamily="18" charset="0"/>
              </a:rPr>
              <a:t>Video 1: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Gazebo simulations</a:t>
            </a:r>
            <a:r>
              <a:rPr lang="en-US" i="1" dirty="0">
                <a:latin typeface="Calibri" panose="020F0502020204030204" pitchFamily="34" charset="0"/>
                <a:ea typeface="Calibri" panose="020F0502020204030204" pitchFamily="34" charset="0"/>
                <a:cs typeface="Times New Roman" panose="02020603050405020304" pitchFamily="18" charset="0"/>
              </a:rPr>
              <a:t> </a:t>
            </a:r>
            <a:r>
              <a:rPr lang="en-US" i="1" dirty="0">
                <a:latin typeface="Calibri" panose="020F0502020204030204" pitchFamily="34" charset="0"/>
                <a:cs typeface="Times New Roman" panose="02020603050405020304" pitchFamily="18" charset="0"/>
              </a:rPr>
              <a:t>experimental validation</a:t>
            </a:r>
            <a:r>
              <a:rPr lang="en-US" i="1" dirty="0">
                <a:latin typeface="Calibri" panose="020F0502020204030204" pitchFamily="34" charset="0"/>
                <a:ea typeface="Calibri" panose="020F0502020204030204" pitchFamily="34" charset="0"/>
                <a:cs typeface="Times New Roman" panose="02020603050405020304" pitchFamily="18" charset="0"/>
              </a:rPr>
              <a:t> of a</a:t>
            </a:r>
            <a:r>
              <a:rPr lang="en-US" i="1" dirty="0">
                <a:latin typeface="Calibri" panose="020F0502020204030204" pitchFamily="34" charset="0"/>
                <a:cs typeface="Times New Roman" panose="02020603050405020304" pitchFamily="18" charset="0"/>
              </a:rPr>
              <a:t>ll 3 marine robots in the. </a:t>
            </a:r>
          </a:p>
        </p:txBody>
      </p:sp>
      <p:sp>
        <p:nvSpPr>
          <p:cNvPr id="10" name="Content Placeholder 2">
            <a:extLst>
              <a:ext uri="{FF2B5EF4-FFF2-40B4-BE49-F238E27FC236}">
                <a16:creationId xmlns:a16="http://schemas.microsoft.com/office/drawing/2014/main" id="{11A968F5-FEA3-4095-BD8D-09A03858B3EF}"/>
              </a:ext>
            </a:extLst>
          </p:cNvPr>
          <p:cNvSpPr txBox="1">
            <a:spLocks/>
          </p:cNvSpPr>
          <p:nvPr/>
        </p:nvSpPr>
        <p:spPr>
          <a:xfrm>
            <a:off x="738553" y="1094696"/>
            <a:ext cx="5686530" cy="4800600"/>
          </a:xfrm>
          <a:prstGeom prst="rect">
            <a:avLst/>
          </a:prstGeom>
        </p:spPr>
        <p:txBody>
          <a:bodyPr vert="horz" lIns="0" tIns="0" rIns="0" bIns="0" rtlCol="0">
            <a:noAutofit/>
          </a:bodyPr>
          <a:lstStyle>
            <a:lvl1pPr marL="171446" indent="-171446" algn="l" defTabSz="685783" rtl="0" eaLnBrk="1" latinLnBrk="0" hangingPunct="1">
              <a:lnSpc>
                <a:spcPts val="3000"/>
              </a:lnSpc>
              <a:spcBef>
                <a:spcPts val="751"/>
              </a:spcBef>
              <a:buFont typeface="Arial" panose="020B0604020202020204" pitchFamily="34" charset="0"/>
              <a:buChar char="•"/>
              <a:defRPr sz="2400" kern="1200">
                <a:solidFill>
                  <a:schemeClr val="tx1"/>
                </a:solidFill>
                <a:latin typeface="+mn-lt"/>
                <a:ea typeface="+mn-ea"/>
                <a:cs typeface="+mn-cs"/>
              </a:defRPr>
            </a:lvl1pPr>
            <a:lvl2pPr marL="514338" indent="-171446" algn="l" defTabSz="685783" rtl="0" eaLnBrk="1" latinLnBrk="0" hangingPunct="1">
              <a:lnSpc>
                <a:spcPts val="30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2pPr>
            <a:lvl3pPr marL="857229" indent="-171446" algn="l" defTabSz="685783" rtl="0" eaLnBrk="1" latinLnBrk="0" hangingPunct="1">
              <a:lnSpc>
                <a:spcPts val="30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3pPr>
            <a:lvl4pPr marL="1200121" indent="-171446" algn="l" defTabSz="685783" rtl="0" eaLnBrk="1" latinLnBrk="0" hangingPunct="1">
              <a:lnSpc>
                <a:spcPts val="30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4pPr>
            <a:lvl5pPr marL="1543012" indent="-171446" algn="l" defTabSz="685783" rtl="0" eaLnBrk="1" latinLnBrk="0" hangingPunct="1">
              <a:lnSpc>
                <a:spcPts val="30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269757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D52BD-1D7B-47A2-9B66-24ED80D58143}"/>
              </a:ext>
            </a:extLst>
          </p:cNvPr>
          <p:cNvSpPr>
            <a:spLocks noGrp="1"/>
          </p:cNvSpPr>
          <p:nvPr>
            <p:ph type="title"/>
          </p:nvPr>
        </p:nvSpPr>
        <p:spPr/>
        <p:txBody>
          <a:bodyPr/>
          <a:lstStyle/>
          <a:p>
            <a:r>
              <a:rPr lang="en-CA" dirty="0">
                <a:solidFill>
                  <a:schemeClr val="tx1"/>
                </a:solidFill>
              </a:rPr>
              <a:t>Conclusion (2 / 2)</a:t>
            </a:r>
            <a:endParaRPr lang="en-US" dirty="0">
              <a:solidFill>
                <a:schemeClr val="tx1"/>
              </a:solidFill>
            </a:endParaRPr>
          </a:p>
        </p:txBody>
      </p:sp>
      <p:sp>
        <p:nvSpPr>
          <p:cNvPr id="3" name="Content Placeholder 2">
            <a:extLst>
              <a:ext uri="{FF2B5EF4-FFF2-40B4-BE49-F238E27FC236}">
                <a16:creationId xmlns:a16="http://schemas.microsoft.com/office/drawing/2014/main" id="{FECCCC08-07B4-488A-8D52-3DFDD3588FCE}"/>
              </a:ext>
            </a:extLst>
          </p:cNvPr>
          <p:cNvSpPr>
            <a:spLocks noGrp="1"/>
          </p:cNvSpPr>
          <p:nvPr>
            <p:ph idx="1"/>
          </p:nvPr>
        </p:nvSpPr>
        <p:spPr>
          <a:xfrm>
            <a:off x="5667270" y="1281235"/>
            <a:ext cx="5686530" cy="4800600"/>
          </a:xfrm>
        </p:spPr>
        <p:txBody>
          <a:bodyPr/>
          <a:lstStyle/>
          <a:p>
            <a:pPr algn="just">
              <a:buFont typeface="Wingdings" panose="05000000000000000000" pitchFamily="2" charset="2"/>
              <a:buChar char="§"/>
            </a:pPr>
            <a:r>
              <a:rPr lang="en-CA" dirty="0"/>
              <a:t>Integration of hardware-in-loop simulator for multi-domain marine robots may increase the complexity.</a:t>
            </a:r>
          </a:p>
          <a:p>
            <a:pPr algn="just">
              <a:buFont typeface="Wingdings" panose="05000000000000000000" pitchFamily="2" charset="2"/>
              <a:buChar char="§"/>
            </a:pPr>
            <a:endParaRPr lang="en-CA" dirty="0"/>
          </a:p>
          <a:p>
            <a:endParaRPr lang="en-US" dirty="0"/>
          </a:p>
        </p:txBody>
      </p:sp>
      <p:sp>
        <p:nvSpPr>
          <p:cNvPr id="4" name="Footer Placeholder 3">
            <a:extLst>
              <a:ext uri="{FF2B5EF4-FFF2-40B4-BE49-F238E27FC236}">
                <a16:creationId xmlns:a16="http://schemas.microsoft.com/office/drawing/2014/main" id="{A17BFEA4-CA40-4573-89FC-A90846A175AA}"/>
              </a:ext>
            </a:extLst>
          </p:cNvPr>
          <p:cNvSpPr>
            <a:spLocks noGrp="1"/>
          </p:cNvSpPr>
          <p:nvPr>
            <p:ph type="ftr" sz="quarter" idx="11"/>
          </p:nvPr>
        </p:nvSpPr>
        <p:spPr/>
        <p:txBody>
          <a:bodyPr/>
          <a:lstStyle/>
          <a:p>
            <a:r>
              <a:rPr lang="en-US" dirty="0"/>
              <a:t>Underwater Channel Characterization for Shallow water Multi-domain communications, J. Patel, M. </a:t>
            </a:r>
            <a:r>
              <a:rPr lang="en-US" dirty="0" err="1"/>
              <a:t>Seto</a:t>
            </a:r>
            <a:endParaRPr lang="en-US" dirty="0"/>
          </a:p>
        </p:txBody>
      </p:sp>
      <p:sp>
        <p:nvSpPr>
          <p:cNvPr id="5" name="Slide Number Placeholder 4">
            <a:extLst>
              <a:ext uri="{FF2B5EF4-FFF2-40B4-BE49-F238E27FC236}">
                <a16:creationId xmlns:a16="http://schemas.microsoft.com/office/drawing/2014/main" id="{E340D24A-2553-45B0-8209-45FD59CE9515}"/>
              </a:ext>
            </a:extLst>
          </p:cNvPr>
          <p:cNvSpPr>
            <a:spLocks noGrp="1"/>
          </p:cNvSpPr>
          <p:nvPr>
            <p:ph type="sldNum" sz="quarter" idx="12"/>
          </p:nvPr>
        </p:nvSpPr>
        <p:spPr/>
        <p:txBody>
          <a:bodyPr/>
          <a:lstStyle/>
          <a:p>
            <a:fld id="{EBBA2BBE-D6E6-4BE2-A029-E4C4FCB9ADED}" type="slidenum">
              <a:rPr lang="en-US" smtClean="0"/>
              <a:t>21</a:t>
            </a:fld>
            <a:endParaRPr lang="en-US" dirty="0"/>
          </a:p>
        </p:txBody>
      </p:sp>
      <p:pic>
        <p:nvPicPr>
          <p:cNvPr id="6" name="Content Placeholder 6">
            <a:extLst>
              <a:ext uri="{FF2B5EF4-FFF2-40B4-BE49-F238E27FC236}">
                <a16:creationId xmlns:a16="http://schemas.microsoft.com/office/drawing/2014/main" id="{0DA0578F-C2B2-467F-9194-94BF06B49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5573" y="1281235"/>
            <a:ext cx="5441359" cy="3481684"/>
          </a:xfrm>
          <a:prstGeom prst="roundRect">
            <a:avLst>
              <a:gd name="adj" fmla="val 3876"/>
            </a:avLst>
          </a:prstGeom>
          <a:ln>
            <a:solidFill>
              <a:schemeClr val="accent1"/>
            </a:solidFill>
          </a:ln>
          <a:effectLst/>
        </p:spPr>
      </p:pic>
      <p:sp>
        <p:nvSpPr>
          <p:cNvPr id="9" name="Rectangle 8">
            <a:extLst>
              <a:ext uri="{FF2B5EF4-FFF2-40B4-BE49-F238E27FC236}">
                <a16:creationId xmlns:a16="http://schemas.microsoft.com/office/drawing/2014/main" id="{5DBC9FBA-7D6D-49CE-B6F9-C0CB438F9915}"/>
              </a:ext>
            </a:extLst>
          </p:cNvPr>
          <p:cNvSpPr/>
          <p:nvPr/>
        </p:nvSpPr>
        <p:spPr>
          <a:xfrm>
            <a:off x="0" y="4762919"/>
            <a:ext cx="5972961" cy="1477328"/>
          </a:xfrm>
          <a:prstGeom prst="rect">
            <a:avLst/>
          </a:prstGeom>
        </p:spPr>
        <p:txBody>
          <a:bodyPr wrap="square">
            <a:spAutoFit/>
          </a:bodyPr>
          <a:lstStyle/>
          <a:p>
            <a:pPr algn="just"/>
            <a:r>
              <a:rPr lang="en-US" i="1" dirty="0">
                <a:latin typeface="Calibri" panose="020F0502020204030204" pitchFamily="34" charset="0"/>
                <a:ea typeface="Calibri" panose="020F0502020204030204" pitchFamily="34" charset="0"/>
                <a:cs typeface="Times New Roman" panose="02020603050405020304" pitchFamily="18" charset="0"/>
              </a:rPr>
              <a:t>Figure 18: </a:t>
            </a:r>
            <a:r>
              <a:rPr lang="en-US" i="1" dirty="0">
                <a:latin typeface="Calibri" panose="020F0502020204030204" pitchFamily="34" charset="0"/>
                <a:cs typeface="Times New Roman" panose="02020603050405020304" pitchFamily="18" charset="0"/>
              </a:rPr>
              <a:t>All 3 marine robots in the experimental validation. </a:t>
            </a:r>
          </a:p>
          <a:p>
            <a:pPr algn="just"/>
            <a:r>
              <a:rPr lang="en-US" i="1" dirty="0">
                <a:latin typeface="Calibri" panose="020F0502020204030204" pitchFamily="34" charset="0"/>
                <a:cs typeface="Times New Roman" panose="02020603050405020304" pitchFamily="18" charset="0"/>
              </a:rPr>
              <a:t>The USV is left in the foreground. The surfaced UUV is right </a:t>
            </a:r>
          </a:p>
          <a:p>
            <a:pPr algn="just"/>
            <a:r>
              <a:rPr lang="en-US" i="1" dirty="0">
                <a:latin typeface="Calibri" panose="020F0502020204030204" pitchFamily="34" charset="0"/>
                <a:cs typeface="Times New Roman" panose="02020603050405020304" pitchFamily="18" charset="0"/>
              </a:rPr>
              <a:t>in the foreground. The barge is behind both. The UAV is left </a:t>
            </a:r>
          </a:p>
          <a:p>
            <a:pPr algn="just"/>
            <a:r>
              <a:rPr lang="en-US" i="1" dirty="0">
                <a:latin typeface="Calibri" panose="020F0502020204030204" pitchFamily="34" charset="0"/>
                <a:cs typeface="Times New Roman" panose="02020603050405020304" pitchFamily="18" charset="0"/>
              </a:rPr>
              <a:t>of the barge. On the wall, the red LED rings are 3 of the 8 </a:t>
            </a:r>
          </a:p>
          <a:p>
            <a:pPr algn="just"/>
            <a:r>
              <a:rPr lang="en-US" i="1" dirty="0">
                <a:latin typeface="Calibri" panose="020F0502020204030204" pitchFamily="34" charset="0"/>
                <a:cs typeface="Times New Roman" panose="02020603050405020304" pitchFamily="18" charset="0"/>
              </a:rPr>
              <a:t>motion capture cameras installed in the </a:t>
            </a:r>
            <a:r>
              <a:rPr lang="en-US" i="1" dirty="0" err="1">
                <a:latin typeface="Calibri" panose="020F0502020204030204" pitchFamily="34" charset="0"/>
                <a:cs typeface="Times New Roman" panose="02020603050405020304" pitchFamily="18" charset="0"/>
              </a:rPr>
              <a:t>Aquatron</a:t>
            </a:r>
            <a:r>
              <a:rPr lang="en-US" i="1" dirty="0">
                <a:latin typeface="Calibri" panose="020F0502020204030204" pitchFamily="34" charset="0"/>
                <a:cs typeface="Times New Roman" panose="02020603050405020304" pitchFamily="18" charset="0"/>
              </a:rPr>
              <a:t> Pool tank.</a:t>
            </a:r>
            <a:r>
              <a:rPr lang="en-US" spc="-5" baseline="30000" dirty="0">
                <a:latin typeface="Calibri" panose="020F0502020204030204" pitchFamily="34" charset="0"/>
                <a:cs typeface="Calibri" panose="020F0502020204030204" pitchFamily="34" charset="0"/>
              </a:rPr>
              <a:t> [6]</a:t>
            </a:r>
            <a:endParaRPr lang="en-US" i="1" dirty="0">
              <a:latin typeface="Calibri" panose="020F0502020204030204" pitchFamily="34" charset="0"/>
              <a:cs typeface="Times New Roman" panose="02020603050405020304" pitchFamily="18" charset="0"/>
            </a:endParaRPr>
          </a:p>
        </p:txBody>
      </p:sp>
      <p:pic>
        <p:nvPicPr>
          <p:cNvPr id="8" name="Content Placeholder 6">
            <a:extLst>
              <a:ext uri="{FF2B5EF4-FFF2-40B4-BE49-F238E27FC236}">
                <a16:creationId xmlns:a16="http://schemas.microsoft.com/office/drawing/2014/main" id="{12787675-D6F0-498B-AF08-24922B9475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903144" y="2560371"/>
            <a:ext cx="3077090" cy="2202548"/>
          </a:xfrm>
          <a:prstGeom prst="roundRect">
            <a:avLst>
              <a:gd name="adj" fmla="val 3876"/>
            </a:avLst>
          </a:prstGeom>
          <a:ln>
            <a:solidFill>
              <a:schemeClr val="accent1"/>
            </a:solidFill>
          </a:ln>
          <a:effectLst/>
        </p:spPr>
      </p:pic>
      <p:pic>
        <p:nvPicPr>
          <p:cNvPr id="10" name="Content Placeholder 6">
            <a:extLst>
              <a:ext uri="{FF2B5EF4-FFF2-40B4-BE49-F238E27FC236}">
                <a16:creationId xmlns:a16="http://schemas.microsoft.com/office/drawing/2014/main" id="{23FA7432-8308-4082-97EB-CD3F23756E6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9015403" y="2560371"/>
            <a:ext cx="3006448" cy="2202548"/>
          </a:xfrm>
          <a:prstGeom prst="roundRect">
            <a:avLst>
              <a:gd name="adj" fmla="val 3876"/>
            </a:avLst>
          </a:prstGeom>
          <a:ln>
            <a:solidFill>
              <a:schemeClr val="accent1"/>
            </a:solidFill>
          </a:ln>
          <a:effectLst/>
        </p:spPr>
      </p:pic>
      <p:sp>
        <p:nvSpPr>
          <p:cNvPr id="11" name="Rectangle 10">
            <a:extLst>
              <a:ext uri="{FF2B5EF4-FFF2-40B4-BE49-F238E27FC236}">
                <a16:creationId xmlns:a16="http://schemas.microsoft.com/office/drawing/2014/main" id="{706DB3AE-3151-435E-B3D8-C209D576ACA9}"/>
              </a:ext>
            </a:extLst>
          </p:cNvPr>
          <p:cNvSpPr/>
          <p:nvPr/>
        </p:nvSpPr>
        <p:spPr>
          <a:xfrm>
            <a:off x="6028922" y="4791399"/>
            <a:ext cx="5972961" cy="1477328"/>
          </a:xfrm>
          <a:prstGeom prst="rect">
            <a:avLst/>
          </a:prstGeom>
        </p:spPr>
        <p:txBody>
          <a:bodyPr wrap="square">
            <a:spAutoFit/>
          </a:bodyPr>
          <a:lstStyle/>
          <a:p>
            <a:pPr algn="just"/>
            <a:r>
              <a:rPr lang="en-US" i="1" dirty="0">
                <a:latin typeface="Calibri" panose="020F0502020204030204" pitchFamily="34" charset="0"/>
                <a:ea typeface="Calibri" panose="020F0502020204030204" pitchFamily="34" charset="0"/>
                <a:cs typeface="Times New Roman" panose="02020603050405020304" pitchFamily="18" charset="0"/>
              </a:rPr>
              <a:t>Figure 19: starting from left (a) </a:t>
            </a:r>
            <a:r>
              <a:rPr lang="en-US" i="1" dirty="0" err="1">
                <a:latin typeface="Calibri" panose="020F0502020204030204" pitchFamily="34" charset="0"/>
                <a:cs typeface="Times New Roman" panose="02020603050405020304" pitchFamily="18" charset="0"/>
              </a:rPr>
              <a:t>Flexview</a:t>
            </a:r>
            <a:r>
              <a:rPr lang="en-US" i="1" dirty="0">
                <a:latin typeface="Calibri" panose="020F0502020204030204" pitchFamily="34" charset="0"/>
                <a:cs typeface="Times New Roman" panose="02020603050405020304" pitchFamily="18" charset="0"/>
              </a:rPr>
              <a:t> sonar imaging of the barge underside from the IMOTUS UUV, (b) Optical camera photogrammetry reconstruction of the barge topside with the Pelican UAV on top of the bottom-side sonar (isometric view).</a:t>
            </a:r>
            <a:r>
              <a:rPr lang="en-US" spc="-5" baseline="30000" dirty="0">
                <a:latin typeface="Calibri" panose="020F0502020204030204" pitchFamily="34" charset="0"/>
                <a:cs typeface="Calibri" panose="020F0502020204030204" pitchFamily="34" charset="0"/>
              </a:rPr>
              <a:t>[6]</a:t>
            </a:r>
            <a:endParaRPr lang="en-US" i="1"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2879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D52BD-1D7B-47A2-9B66-24ED80D58143}"/>
              </a:ext>
            </a:extLst>
          </p:cNvPr>
          <p:cNvSpPr>
            <a:spLocks noGrp="1"/>
          </p:cNvSpPr>
          <p:nvPr>
            <p:ph type="title"/>
          </p:nvPr>
        </p:nvSpPr>
        <p:spPr/>
        <p:txBody>
          <a:bodyPr/>
          <a:lstStyle/>
          <a:p>
            <a:r>
              <a:rPr lang="en-CA" dirty="0">
                <a:solidFill>
                  <a:schemeClr val="tx1"/>
                </a:solidFill>
              </a:rPr>
              <a:t>Questions ?</a:t>
            </a:r>
            <a:endParaRPr lang="en-US" dirty="0">
              <a:solidFill>
                <a:schemeClr val="tx1"/>
              </a:solidFill>
            </a:endParaRPr>
          </a:p>
        </p:txBody>
      </p:sp>
      <p:sp>
        <p:nvSpPr>
          <p:cNvPr id="3" name="Content Placeholder 2">
            <a:extLst>
              <a:ext uri="{FF2B5EF4-FFF2-40B4-BE49-F238E27FC236}">
                <a16:creationId xmlns:a16="http://schemas.microsoft.com/office/drawing/2014/main" id="{FECCCC08-07B4-488A-8D52-3DFDD3588FCE}"/>
              </a:ext>
            </a:extLst>
          </p:cNvPr>
          <p:cNvSpPr>
            <a:spLocks noGrp="1"/>
          </p:cNvSpPr>
          <p:nvPr>
            <p:ph idx="1"/>
          </p:nvPr>
        </p:nvSpPr>
        <p:spPr>
          <a:xfrm>
            <a:off x="1219625" y="1865269"/>
            <a:ext cx="5686530" cy="502919"/>
          </a:xfrm>
        </p:spPr>
        <p:txBody>
          <a:bodyPr/>
          <a:lstStyle/>
          <a:p>
            <a:pPr marL="0" indent="0" algn="just">
              <a:buNone/>
            </a:pPr>
            <a:r>
              <a:rPr lang="en-CA" dirty="0">
                <a:hlinkClick r:id="rId3"/>
              </a:rPr>
              <a:t>patel.jay@dal.ca</a:t>
            </a:r>
            <a:endParaRPr lang="en-CA" dirty="0"/>
          </a:p>
          <a:p>
            <a:pPr marL="0" indent="0" algn="just">
              <a:buNone/>
            </a:pPr>
            <a:endParaRPr lang="en-CA" dirty="0"/>
          </a:p>
          <a:p>
            <a:pPr marL="0" indent="0" algn="just">
              <a:buNone/>
            </a:pPr>
            <a:endParaRPr lang="en-CA" dirty="0"/>
          </a:p>
          <a:p>
            <a:pPr marL="0" indent="0" algn="just">
              <a:buNone/>
            </a:pPr>
            <a:endParaRPr lang="en-CA" dirty="0"/>
          </a:p>
          <a:p>
            <a:pPr marL="0" indent="0" algn="just">
              <a:buNone/>
            </a:pPr>
            <a:endParaRPr lang="en-CA" dirty="0"/>
          </a:p>
          <a:p>
            <a:pPr marL="0" indent="0" algn="just">
              <a:buNone/>
            </a:pPr>
            <a:endParaRPr lang="en-US" dirty="0"/>
          </a:p>
          <a:p>
            <a:pPr marL="0" indent="0" algn="just">
              <a:buNone/>
            </a:pPr>
            <a:r>
              <a:rPr lang="en-US" dirty="0"/>
              <a:t>Intelligent Systems Laboratory,</a:t>
            </a:r>
          </a:p>
          <a:p>
            <a:pPr marL="0" indent="0" algn="just">
              <a:buNone/>
            </a:pPr>
            <a:r>
              <a:rPr lang="en-US" dirty="0"/>
              <a:t>Dalhousie University.</a:t>
            </a:r>
            <a:r>
              <a:rPr lang="en-CA" dirty="0"/>
              <a:t>	</a:t>
            </a:r>
          </a:p>
          <a:p>
            <a:endParaRPr lang="en-US" dirty="0"/>
          </a:p>
        </p:txBody>
      </p:sp>
      <p:sp>
        <p:nvSpPr>
          <p:cNvPr id="4" name="Footer Placeholder 3">
            <a:extLst>
              <a:ext uri="{FF2B5EF4-FFF2-40B4-BE49-F238E27FC236}">
                <a16:creationId xmlns:a16="http://schemas.microsoft.com/office/drawing/2014/main" id="{A17BFEA4-CA40-4573-89FC-A90846A175AA}"/>
              </a:ext>
            </a:extLst>
          </p:cNvPr>
          <p:cNvSpPr>
            <a:spLocks noGrp="1"/>
          </p:cNvSpPr>
          <p:nvPr>
            <p:ph type="ftr" sz="quarter" idx="11"/>
          </p:nvPr>
        </p:nvSpPr>
        <p:spPr/>
        <p:txBody>
          <a:bodyPr/>
          <a:lstStyle/>
          <a:p>
            <a:r>
              <a:rPr lang="en-US" dirty="0"/>
              <a:t>Underwater Channel Characterization for Shallow water Multi-domain communications, J. Patel, M. </a:t>
            </a:r>
            <a:r>
              <a:rPr lang="en-US" dirty="0" err="1"/>
              <a:t>Seto</a:t>
            </a:r>
            <a:endParaRPr lang="en-US" dirty="0"/>
          </a:p>
        </p:txBody>
      </p:sp>
      <p:sp>
        <p:nvSpPr>
          <p:cNvPr id="5" name="Slide Number Placeholder 4">
            <a:extLst>
              <a:ext uri="{FF2B5EF4-FFF2-40B4-BE49-F238E27FC236}">
                <a16:creationId xmlns:a16="http://schemas.microsoft.com/office/drawing/2014/main" id="{E340D24A-2553-45B0-8209-45FD59CE9515}"/>
              </a:ext>
            </a:extLst>
          </p:cNvPr>
          <p:cNvSpPr>
            <a:spLocks noGrp="1"/>
          </p:cNvSpPr>
          <p:nvPr>
            <p:ph type="sldNum" sz="quarter" idx="12"/>
          </p:nvPr>
        </p:nvSpPr>
        <p:spPr/>
        <p:txBody>
          <a:bodyPr/>
          <a:lstStyle/>
          <a:p>
            <a:fld id="{EBBA2BBE-D6E6-4BE2-A029-E4C4FCB9ADED}" type="slidenum">
              <a:rPr lang="en-US" smtClean="0"/>
              <a:t>22</a:t>
            </a:fld>
            <a:endParaRPr lang="en-US" dirty="0"/>
          </a:p>
        </p:txBody>
      </p:sp>
      <p:pic>
        <p:nvPicPr>
          <p:cNvPr id="6" name="Content Placeholder 6">
            <a:extLst>
              <a:ext uri="{FF2B5EF4-FFF2-40B4-BE49-F238E27FC236}">
                <a16:creationId xmlns:a16="http://schemas.microsoft.com/office/drawing/2014/main" id="{0DA0578F-C2B2-467F-9194-94BF06B490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5673" y="2932193"/>
            <a:ext cx="3529059" cy="1765328"/>
          </a:xfrm>
          <a:prstGeom prst="roundRect">
            <a:avLst>
              <a:gd name="adj" fmla="val 3876"/>
            </a:avLst>
          </a:prstGeom>
          <a:ln>
            <a:solidFill>
              <a:schemeClr val="accent1"/>
            </a:solidFill>
          </a:ln>
          <a:effectLst/>
        </p:spPr>
      </p:pic>
      <p:pic>
        <p:nvPicPr>
          <p:cNvPr id="11" name="Picture 10" descr="A large room&#10;&#10;Description automatically generated">
            <a:extLst>
              <a:ext uri="{FF2B5EF4-FFF2-40B4-BE49-F238E27FC236}">
                <a16:creationId xmlns:a16="http://schemas.microsoft.com/office/drawing/2014/main" id="{D0CA6DC7-9B85-4B3D-9E5E-E80B4A1621A8}"/>
              </a:ext>
            </a:extLst>
          </p:cNvPr>
          <p:cNvPicPr>
            <a:picLocks noChangeAspect="1"/>
          </p:cNvPicPr>
          <p:nvPr/>
        </p:nvPicPr>
        <p:blipFill rotWithShape="1">
          <a:blip r:embed="rId5">
            <a:extLst>
              <a:ext uri="{28A0092B-C50C-407E-A947-70E740481C1C}">
                <a14:useLocalDpi xmlns:a14="http://schemas.microsoft.com/office/drawing/2010/main" val="0"/>
              </a:ext>
            </a:extLst>
          </a:blip>
          <a:srcRect l="1296" t="19426" r="-1296" b="-1370"/>
          <a:stretch/>
        </p:blipFill>
        <p:spPr>
          <a:xfrm>
            <a:off x="6096000" y="503994"/>
            <a:ext cx="5143500" cy="5182431"/>
          </a:xfrm>
          <a:prstGeom prst="rect">
            <a:avLst/>
          </a:prstGeom>
        </p:spPr>
      </p:pic>
    </p:spTree>
    <p:extLst>
      <p:ext uri="{BB962C8B-B14F-4D97-AF65-F5344CB8AC3E}">
        <p14:creationId xmlns:p14="http://schemas.microsoft.com/office/powerpoint/2010/main" val="2480922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9963-5D3E-4C48-B02A-1F615A037FEB}"/>
              </a:ext>
            </a:extLst>
          </p:cNvPr>
          <p:cNvSpPr>
            <a:spLocks noGrp="1"/>
          </p:cNvSpPr>
          <p:nvPr>
            <p:ph type="title"/>
          </p:nvPr>
        </p:nvSpPr>
        <p:spPr>
          <a:xfrm>
            <a:off x="472440" y="25289"/>
            <a:ext cx="10134600" cy="1007979"/>
          </a:xfrm>
        </p:spPr>
        <p:txBody>
          <a:bodyPr/>
          <a:lstStyle/>
          <a:p>
            <a:r>
              <a:rPr lang="en-US" dirty="0">
                <a:solidFill>
                  <a:schemeClr val="tx1"/>
                </a:solidFill>
              </a:rPr>
              <a:t>References</a:t>
            </a:r>
          </a:p>
        </p:txBody>
      </p:sp>
      <p:sp>
        <p:nvSpPr>
          <p:cNvPr id="3" name="Content Placeholder 2">
            <a:extLst>
              <a:ext uri="{FF2B5EF4-FFF2-40B4-BE49-F238E27FC236}">
                <a16:creationId xmlns:a16="http://schemas.microsoft.com/office/drawing/2014/main" id="{E576D3A4-0BB5-4FFD-8CA7-3EB925E36676}"/>
              </a:ext>
            </a:extLst>
          </p:cNvPr>
          <p:cNvSpPr>
            <a:spLocks noGrp="1"/>
          </p:cNvSpPr>
          <p:nvPr>
            <p:ph idx="1"/>
          </p:nvPr>
        </p:nvSpPr>
        <p:spPr>
          <a:xfrm>
            <a:off x="304800" y="1207008"/>
            <a:ext cx="11521440" cy="4800600"/>
          </a:xfrm>
        </p:spPr>
        <p:txBody>
          <a:bodyPr/>
          <a:lstStyle/>
          <a:p>
            <a:pPr marL="355600" marR="6985" algn="just">
              <a:lnSpc>
                <a:spcPts val="1730"/>
              </a:lnSpc>
              <a:spcBef>
                <a:spcPts val="1390"/>
              </a:spcBef>
              <a:buAutoNum type="arabicPeriod"/>
              <a:tabLst>
                <a:tab pos="356235" algn="l"/>
              </a:tabLst>
            </a:pPr>
            <a:r>
              <a:rPr lang="en-US" sz="2300" spc="-5" dirty="0" err="1">
                <a:latin typeface="Calibri" panose="020F0502020204030204" pitchFamily="34" charset="0"/>
                <a:cs typeface="Calibri" panose="020F0502020204030204" pitchFamily="34" charset="0"/>
              </a:rPr>
              <a:t>Hanjiang</a:t>
            </a:r>
            <a:r>
              <a:rPr lang="en-US" sz="2300" spc="-5" dirty="0">
                <a:latin typeface="Calibri" panose="020F0502020204030204" pitchFamily="34" charset="0"/>
                <a:cs typeface="Calibri" panose="020F0502020204030204" pitchFamily="34" charset="0"/>
              </a:rPr>
              <a:t> Luo, </a:t>
            </a:r>
            <a:r>
              <a:rPr lang="en-US" sz="2300" spc="-5" dirty="0" err="1">
                <a:latin typeface="Calibri" panose="020F0502020204030204" pitchFamily="34" charset="0"/>
                <a:cs typeface="Calibri" panose="020F0502020204030204" pitchFamily="34" charset="0"/>
              </a:rPr>
              <a:t>KaishunWu</a:t>
            </a:r>
            <a:r>
              <a:rPr lang="en-US" sz="2300" spc="-5" dirty="0">
                <a:latin typeface="Calibri" panose="020F0502020204030204" pitchFamily="34" charset="0"/>
                <a:cs typeface="Calibri" panose="020F0502020204030204" pitchFamily="34" charset="0"/>
              </a:rPr>
              <a:t>, </a:t>
            </a:r>
            <a:r>
              <a:rPr lang="en-US" sz="2300" spc="-5" dirty="0" err="1">
                <a:latin typeface="Calibri" panose="020F0502020204030204" pitchFamily="34" charset="0"/>
                <a:cs typeface="Calibri" panose="020F0502020204030204" pitchFamily="34" charset="0"/>
              </a:rPr>
              <a:t>Rukhsana</a:t>
            </a:r>
            <a:r>
              <a:rPr lang="en-US" sz="2300" spc="-5" dirty="0">
                <a:latin typeface="Calibri" panose="020F0502020204030204" pitchFamily="34" charset="0"/>
                <a:cs typeface="Calibri" panose="020F0502020204030204" pitchFamily="34" charset="0"/>
              </a:rPr>
              <a:t> Ruby, Feng Hong, </a:t>
            </a:r>
            <a:r>
              <a:rPr lang="en-US" sz="2300" spc="-5" dirty="0" err="1">
                <a:latin typeface="Calibri" panose="020F0502020204030204" pitchFamily="34" charset="0"/>
                <a:cs typeface="Calibri" panose="020F0502020204030204" pitchFamily="34" charset="0"/>
              </a:rPr>
              <a:t>Zhongwen</a:t>
            </a:r>
            <a:r>
              <a:rPr lang="en-US" sz="2300" spc="-5" dirty="0">
                <a:latin typeface="Calibri" panose="020F0502020204030204" pitchFamily="34" charset="0"/>
                <a:cs typeface="Calibri" panose="020F0502020204030204" pitchFamily="34" charset="0"/>
              </a:rPr>
              <a:t> Guo, and Lionel M. Ni. 2017, “Simulation and experimentation platforms for underwater acoustic sensor networks: Advancements and challenges”, ACM </a:t>
            </a:r>
            <a:r>
              <a:rPr lang="en-US" sz="2300" spc="-5" dirty="0" err="1">
                <a:latin typeface="Calibri" panose="020F0502020204030204" pitchFamily="34" charset="0"/>
                <a:cs typeface="Calibri" panose="020F0502020204030204" pitchFamily="34" charset="0"/>
              </a:rPr>
              <a:t>Comput</a:t>
            </a:r>
            <a:r>
              <a:rPr lang="en-US" sz="2300" spc="-5" dirty="0">
                <a:latin typeface="Calibri" panose="020F0502020204030204" pitchFamily="34" charset="0"/>
                <a:cs typeface="Calibri" panose="020F0502020204030204" pitchFamily="34" charset="0"/>
              </a:rPr>
              <a:t>. </a:t>
            </a:r>
            <a:r>
              <a:rPr lang="en-US" sz="2300" spc="-5" dirty="0" err="1">
                <a:latin typeface="Calibri" panose="020F0502020204030204" pitchFamily="34" charset="0"/>
                <a:cs typeface="Calibri" panose="020F0502020204030204" pitchFamily="34" charset="0"/>
              </a:rPr>
              <a:t>Surv</a:t>
            </a:r>
            <a:r>
              <a:rPr lang="en-US" sz="2300" spc="-5" dirty="0">
                <a:latin typeface="Calibri" panose="020F0502020204030204" pitchFamily="34" charset="0"/>
                <a:cs typeface="Calibri" panose="020F0502020204030204" pitchFamily="34" charset="0"/>
              </a:rPr>
              <a:t>. 50, 2, Article 28 (May 2017), 44 pages</a:t>
            </a:r>
            <a:r>
              <a:rPr lang="en-CA" sz="2300" dirty="0">
                <a:latin typeface="Calibri" panose="020F0502020204030204" pitchFamily="34" charset="0"/>
                <a:cs typeface="Calibri" panose="020F0502020204030204" pitchFamily="34" charset="0"/>
              </a:rPr>
              <a:t>.</a:t>
            </a:r>
          </a:p>
          <a:p>
            <a:pPr marL="355600" algn="just">
              <a:lnSpc>
                <a:spcPts val="1825"/>
              </a:lnSpc>
              <a:spcBef>
                <a:spcPts val="1180"/>
              </a:spcBef>
              <a:buAutoNum type="arabicPeriod"/>
              <a:tabLst>
                <a:tab pos="354965" algn="l"/>
                <a:tab pos="356235" algn="l"/>
              </a:tabLst>
            </a:pPr>
            <a:r>
              <a:rPr lang="en-CA" sz="2300" spc="-5" dirty="0">
                <a:latin typeface="Calibri" panose="020F0502020204030204" pitchFamily="34" charset="0"/>
                <a:cs typeface="Calibri" panose="020F0502020204030204" pitchFamily="34" charset="0"/>
              </a:rPr>
              <a:t>Nayyar A., </a:t>
            </a:r>
            <a:r>
              <a:rPr lang="en-CA" sz="2300" spc="-5" dirty="0" err="1">
                <a:latin typeface="Calibri" panose="020F0502020204030204" pitchFamily="34" charset="0"/>
                <a:cs typeface="Calibri" panose="020F0502020204030204" pitchFamily="34" charset="0"/>
              </a:rPr>
              <a:t>Balas</a:t>
            </a:r>
            <a:r>
              <a:rPr lang="en-CA" sz="2300" spc="-5" dirty="0">
                <a:latin typeface="Calibri" panose="020F0502020204030204" pitchFamily="34" charset="0"/>
                <a:cs typeface="Calibri" panose="020F0502020204030204" pitchFamily="34" charset="0"/>
              </a:rPr>
              <a:t> V.E. (2019), “Analysis of Simulation Tools for Underwater Sensor Networks (UWSNs)”, Bhattacharyya S., </a:t>
            </a:r>
            <a:r>
              <a:rPr lang="en-CA" sz="2300" spc="-5" dirty="0" err="1">
                <a:latin typeface="Calibri" panose="020F0502020204030204" pitchFamily="34" charset="0"/>
                <a:cs typeface="Calibri" panose="020F0502020204030204" pitchFamily="34" charset="0"/>
              </a:rPr>
              <a:t>Hassanien</a:t>
            </a:r>
            <a:r>
              <a:rPr lang="en-CA" sz="2300" spc="-5" dirty="0">
                <a:latin typeface="Calibri" panose="020F0502020204030204" pitchFamily="34" charset="0"/>
                <a:cs typeface="Calibri" panose="020F0502020204030204" pitchFamily="34" charset="0"/>
              </a:rPr>
              <a:t> A., Gupta D., Khanna A., </a:t>
            </a:r>
            <a:r>
              <a:rPr lang="en-CA" sz="2300" dirty="0">
                <a:latin typeface="Calibri" panose="020F0502020204030204" pitchFamily="34" charset="0"/>
                <a:cs typeface="Calibri" panose="020F0502020204030204" pitchFamily="34" charset="0"/>
              </a:rPr>
              <a:t>Pan</a:t>
            </a:r>
            <a:r>
              <a:rPr lang="en-CA" sz="2300" spc="-5" dirty="0">
                <a:latin typeface="Calibri" panose="020F0502020204030204" pitchFamily="34" charset="0"/>
                <a:cs typeface="Calibri" panose="020F0502020204030204" pitchFamily="34" charset="0"/>
              </a:rPr>
              <a:t> I. (eds) International Conference on Innovative Computing and Communications. Lecture Notes in Networks and Systems, vol 55. Springer, Singapore, March 2019 .</a:t>
            </a:r>
          </a:p>
          <a:p>
            <a:pPr marL="355600" algn="just">
              <a:lnSpc>
                <a:spcPts val="1825"/>
              </a:lnSpc>
              <a:spcBef>
                <a:spcPts val="1180"/>
              </a:spcBef>
              <a:buAutoNum type="arabicPeriod"/>
              <a:tabLst>
                <a:tab pos="354965" algn="l"/>
                <a:tab pos="356235" algn="l"/>
              </a:tabLst>
            </a:pPr>
            <a:r>
              <a:rPr lang="en-CA" sz="2300" spc="-5" dirty="0">
                <a:latin typeface="Calibri" panose="020F0502020204030204" pitchFamily="34" charset="0"/>
                <a:cs typeface="Calibri" panose="020F0502020204030204" pitchFamily="34" charset="0"/>
              </a:rPr>
              <a:t>D. </a:t>
            </a:r>
            <a:r>
              <a:rPr lang="en-CA" sz="2300" spc="-5" dirty="0" err="1">
                <a:latin typeface="Calibri" panose="020F0502020204030204" pitchFamily="34" charset="0"/>
                <a:cs typeface="Calibri" panose="020F0502020204030204" pitchFamily="34" charset="0"/>
              </a:rPr>
              <a:t>Pompili</a:t>
            </a:r>
            <a:r>
              <a:rPr lang="en-CA" sz="2300" spc="-5" dirty="0">
                <a:latin typeface="Calibri" panose="020F0502020204030204" pitchFamily="34" charset="0"/>
                <a:cs typeface="Calibri" panose="020F0502020204030204" pitchFamily="34" charset="0"/>
              </a:rPr>
              <a:t>, T. </a:t>
            </a:r>
            <a:r>
              <a:rPr lang="en-CA" sz="2300" spc="-5" dirty="0" err="1">
                <a:latin typeface="Calibri" panose="020F0502020204030204" pitchFamily="34" charset="0"/>
                <a:cs typeface="Calibri" panose="020F0502020204030204" pitchFamily="34" charset="0"/>
              </a:rPr>
              <a:t>Melodia</a:t>
            </a:r>
            <a:r>
              <a:rPr lang="en-CA" sz="2300" spc="-5" dirty="0">
                <a:latin typeface="Calibri" panose="020F0502020204030204" pitchFamily="34" charset="0"/>
                <a:cs typeface="Calibri" panose="020F0502020204030204" pitchFamily="34" charset="0"/>
              </a:rPr>
              <a:t> and I. F. </a:t>
            </a:r>
            <a:r>
              <a:rPr lang="en-CA" sz="2300" spc="-5" dirty="0" err="1">
                <a:latin typeface="Calibri" panose="020F0502020204030204" pitchFamily="34" charset="0"/>
                <a:cs typeface="Calibri" panose="020F0502020204030204" pitchFamily="34" charset="0"/>
              </a:rPr>
              <a:t>Akyildiz</a:t>
            </a:r>
            <a:r>
              <a:rPr lang="en-CA" sz="2300" spc="-5" dirty="0">
                <a:latin typeface="Calibri" panose="020F0502020204030204" pitchFamily="34" charset="0"/>
                <a:cs typeface="Calibri" panose="020F0502020204030204" pitchFamily="34" charset="0"/>
              </a:rPr>
              <a:t>, "A CDMA-based Medium Access Control for </a:t>
            </a:r>
            <a:r>
              <a:rPr lang="en-CA" sz="2300" spc="-5" dirty="0" err="1">
                <a:latin typeface="Calibri" panose="020F0502020204030204" pitchFamily="34" charset="0"/>
                <a:cs typeface="Calibri" panose="020F0502020204030204" pitchFamily="34" charset="0"/>
              </a:rPr>
              <a:t>UnderWater</a:t>
            </a:r>
            <a:r>
              <a:rPr lang="en-CA" sz="2300" spc="-5" dirty="0">
                <a:latin typeface="Calibri" panose="020F0502020204030204" pitchFamily="34" charset="0"/>
                <a:cs typeface="Calibri" panose="020F0502020204030204" pitchFamily="34" charset="0"/>
              </a:rPr>
              <a:t> Acoustic Sensor Networks," in IEEE Transactions on Wireless Communications, vol. 8, no. 4, pp. 1899-1909, April 2009.</a:t>
            </a:r>
          </a:p>
          <a:p>
            <a:pPr marL="355600" marR="6350" algn="just">
              <a:lnSpc>
                <a:spcPts val="1730"/>
              </a:lnSpc>
              <a:spcBef>
                <a:spcPts val="1430"/>
              </a:spcBef>
              <a:buAutoNum type="arabicPeriod" startAt="4"/>
              <a:tabLst>
                <a:tab pos="356235" algn="l"/>
              </a:tabLst>
            </a:pPr>
            <a:r>
              <a:rPr lang="en-US" sz="2300" spc="-5" dirty="0" err="1">
                <a:latin typeface="Calibri" panose="020F0502020204030204" pitchFamily="34" charset="0"/>
                <a:cs typeface="Calibri" panose="020F0502020204030204" pitchFamily="34" charset="0"/>
              </a:rPr>
              <a:t>Hala</a:t>
            </a:r>
            <a:r>
              <a:rPr lang="en-US" sz="2300" spc="-5" dirty="0">
                <a:latin typeface="Calibri" panose="020F0502020204030204" pitchFamily="34" charset="0"/>
                <a:cs typeface="Calibri" panose="020F0502020204030204" pitchFamily="34" charset="0"/>
              </a:rPr>
              <a:t> </a:t>
            </a:r>
            <a:r>
              <a:rPr lang="en-US" sz="2300" spc="-5" dirty="0" err="1">
                <a:latin typeface="Calibri" panose="020F0502020204030204" pitchFamily="34" charset="0"/>
                <a:cs typeface="Calibri" panose="020F0502020204030204" pitchFamily="34" charset="0"/>
              </a:rPr>
              <a:t>Jodeh</a:t>
            </a:r>
            <a:r>
              <a:rPr lang="en-US" sz="2300" spc="-5" dirty="0">
                <a:latin typeface="Calibri" panose="020F0502020204030204" pitchFamily="34" charset="0"/>
                <a:cs typeface="Calibri" panose="020F0502020204030204" pitchFamily="34" charset="0"/>
              </a:rPr>
              <a:t>, Aisha </a:t>
            </a:r>
            <a:r>
              <a:rPr lang="en-US" sz="2300" spc="-5" dirty="0" err="1">
                <a:latin typeface="Calibri" panose="020F0502020204030204" pitchFamily="34" charset="0"/>
                <a:cs typeface="Calibri" panose="020F0502020204030204" pitchFamily="34" charset="0"/>
              </a:rPr>
              <a:t>Mikkawi</a:t>
            </a:r>
            <a:r>
              <a:rPr lang="en-US" sz="2300" spc="-5" dirty="0">
                <a:latin typeface="Calibri" panose="020F0502020204030204" pitchFamily="34" charset="0"/>
                <a:cs typeface="Calibri" panose="020F0502020204030204" pitchFamily="34" charset="0"/>
              </a:rPr>
              <a:t>, Ahmed </a:t>
            </a:r>
            <a:r>
              <a:rPr lang="en-US" sz="2300" spc="-5" dirty="0" err="1">
                <a:latin typeface="Calibri" panose="020F0502020204030204" pitchFamily="34" charset="0"/>
                <a:cs typeface="Calibri" panose="020F0502020204030204" pitchFamily="34" charset="0"/>
              </a:rPr>
              <a:t>Awad</a:t>
            </a:r>
            <a:r>
              <a:rPr lang="en-US" sz="2300" spc="-5" dirty="0">
                <a:latin typeface="Calibri" panose="020F0502020204030204" pitchFamily="34" charset="0"/>
                <a:cs typeface="Calibri" panose="020F0502020204030204" pitchFamily="34" charset="0"/>
              </a:rPr>
              <a:t>, and Othman </a:t>
            </a:r>
            <a:r>
              <a:rPr lang="en-US" sz="2300" spc="-5" dirty="0" err="1">
                <a:latin typeface="Calibri" panose="020F0502020204030204" pitchFamily="34" charset="0"/>
                <a:cs typeface="Calibri" panose="020F0502020204030204" pitchFamily="34" charset="0"/>
              </a:rPr>
              <a:t>Othman</a:t>
            </a:r>
            <a:r>
              <a:rPr lang="en-US" sz="2300" spc="-5" dirty="0">
                <a:latin typeface="Calibri" panose="020F0502020204030204" pitchFamily="34" charset="0"/>
                <a:cs typeface="Calibri" panose="020F0502020204030204" pitchFamily="34" charset="0"/>
              </a:rPr>
              <a:t>. 2018, “Comparative analysis of routing protocols for under-water wireless sensor networks”, in Proceedings of the 2nd International Conference on Future Networks and Distributed Systems (ICFNDS '18). ACM, New York, NY, USA, Article 33, 7 pages</a:t>
            </a:r>
            <a:r>
              <a:rPr lang="en-CA" sz="2300" spc="-5" dirty="0">
                <a:latin typeface="Calibri" panose="020F0502020204030204" pitchFamily="34" charset="0"/>
                <a:cs typeface="Calibri" panose="020F0502020204030204" pitchFamily="34" charset="0"/>
              </a:rPr>
              <a:t>.</a:t>
            </a:r>
          </a:p>
          <a:p>
            <a:pPr marL="355600" algn="just">
              <a:lnSpc>
                <a:spcPts val="1825"/>
              </a:lnSpc>
              <a:spcBef>
                <a:spcPts val="1185"/>
              </a:spcBef>
              <a:buAutoNum type="arabicPeriod" startAt="4"/>
              <a:tabLst>
                <a:tab pos="354965" algn="l"/>
                <a:tab pos="356235" algn="l"/>
              </a:tabLst>
            </a:pPr>
            <a:r>
              <a:rPr lang="en-CA" sz="2300" spc="-5" dirty="0">
                <a:latin typeface="Calibri" panose="020F0502020204030204" pitchFamily="34" charset="0"/>
                <a:cs typeface="Calibri" panose="020F0502020204030204" pitchFamily="34" charset="0"/>
              </a:rPr>
              <a:t>I. Calabrese, R. </a:t>
            </a:r>
            <a:r>
              <a:rPr lang="en-CA" sz="2300" spc="-5" dirty="0" err="1">
                <a:latin typeface="Calibri" panose="020F0502020204030204" pitchFamily="34" charset="0"/>
                <a:cs typeface="Calibri" panose="020F0502020204030204" pitchFamily="34" charset="0"/>
              </a:rPr>
              <a:t>Masiero</a:t>
            </a:r>
            <a:r>
              <a:rPr lang="en-CA" sz="2300" spc="-5" dirty="0">
                <a:latin typeface="Calibri" panose="020F0502020204030204" pitchFamily="34" charset="0"/>
                <a:cs typeface="Calibri" panose="020F0502020204030204" pitchFamily="34" charset="0"/>
              </a:rPr>
              <a:t>, P. </a:t>
            </a:r>
            <a:r>
              <a:rPr lang="en-CA" sz="2300" spc="-5" dirty="0" err="1">
                <a:latin typeface="Calibri" panose="020F0502020204030204" pitchFamily="34" charset="0"/>
                <a:cs typeface="Calibri" panose="020F0502020204030204" pitchFamily="34" charset="0"/>
              </a:rPr>
              <a:t>Casari</a:t>
            </a:r>
            <a:r>
              <a:rPr lang="en-CA" sz="2300" spc="-5" dirty="0">
                <a:latin typeface="Calibri" panose="020F0502020204030204" pitchFamily="34" charset="0"/>
                <a:cs typeface="Calibri" panose="020F0502020204030204" pitchFamily="34" charset="0"/>
              </a:rPr>
              <a:t>, L. </a:t>
            </a:r>
            <a:r>
              <a:rPr lang="en-CA" sz="2300" spc="-5" dirty="0" err="1">
                <a:latin typeface="Calibri" panose="020F0502020204030204" pitchFamily="34" charset="0"/>
                <a:cs typeface="Calibri" panose="020F0502020204030204" pitchFamily="34" charset="0"/>
              </a:rPr>
              <a:t>Vangelista</a:t>
            </a:r>
            <a:r>
              <a:rPr lang="en-CA" sz="2300" spc="-5" dirty="0">
                <a:latin typeface="Calibri" panose="020F0502020204030204" pitchFamily="34" charset="0"/>
                <a:cs typeface="Calibri" panose="020F0502020204030204" pitchFamily="34" charset="0"/>
              </a:rPr>
              <a:t> and M. </a:t>
            </a:r>
            <a:r>
              <a:rPr lang="en-CA" sz="2300" spc="-5" dirty="0" err="1">
                <a:latin typeface="Calibri" panose="020F0502020204030204" pitchFamily="34" charset="0"/>
                <a:cs typeface="Calibri" panose="020F0502020204030204" pitchFamily="34" charset="0"/>
              </a:rPr>
              <a:t>Zorzi</a:t>
            </a:r>
            <a:r>
              <a:rPr lang="en-CA" sz="2300" spc="-5" dirty="0">
                <a:latin typeface="Calibri" panose="020F0502020204030204" pitchFamily="34" charset="0"/>
                <a:cs typeface="Calibri" panose="020F0502020204030204" pitchFamily="34" charset="0"/>
              </a:rPr>
              <a:t>, "Embedded systems for prototyping underwater acoustic networks: The DESERT Underwater libraries on board the </a:t>
            </a:r>
            <a:r>
              <a:rPr lang="en-CA" sz="2300" spc="-5" dirty="0" err="1">
                <a:latin typeface="Calibri" panose="020F0502020204030204" pitchFamily="34" charset="0"/>
                <a:cs typeface="Calibri" panose="020F0502020204030204" pitchFamily="34" charset="0"/>
              </a:rPr>
              <a:t>PandaBoard</a:t>
            </a:r>
            <a:r>
              <a:rPr lang="en-CA" sz="2300" spc="-5" dirty="0">
                <a:latin typeface="Calibri" panose="020F0502020204030204" pitchFamily="34" charset="0"/>
                <a:cs typeface="Calibri" panose="020F0502020204030204" pitchFamily="34" charset="0"/>
              </a:rPr>
              <a:t> and </a:t>
            </a:r>
            <a:r>
              <a:rPr lang="en-CA" sz="2300" spc="-5" dirty="0" err="1">
                <a:latin typeface="Calibri" panose="020F0502020204030204" pitchFamily="34" charset="0"/>
                <a:cs typeface="Calibri" panose="020F0502020204030204" pitchFamily="34" charset="0"/>
              </a:rPr>
              <a:t>NetDCU</a:t>
            </a:r>
            <a:r>
              <a:rPr lang="en-CA" sz="2300" spc="-5" dirty="0">
                <a:latin typeface="Calibri" panose="020F0502020204030204" pitchFamily="34" charset="0"/>
                <a:cs typeface="Calibri" panose="020F0502020204030204" pitchFamily="34" charset="0"/>
              </a:rPr>
              <a:t>," 2012 Oceans, Hampton Roads, VA, 2012, pp. 1-8.</a:t>
            </a:r>
          </a:p>
          <a:p>
            <a:endParaRPr lang="en-US" sz="2300" dirty="0"/>
          </a:p>
        </p:txBody>
      </p:sp>
      <p:sp>
        <p:nvSpPr>
          <p:cNvPr id="4" name="Footer Placeholder 3">
            <a:extLst>
              <a:ext uri="{FF2B5EF4-FFF2-40B4-BE49-F238E27FC236}">
                <a16:creationId xmlns:a16="http://schemas.microsoft.com/office/drawing/2014/main" id="{977F71F6-4228-422C-B0AD-F69B5723CDD3}"/>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AD0083CF-7B68-4805-97E6-B5649F96B1DE}"/>
              </a:ext>
            </a:extLst>
          </p:cNvPr>
          <p:cNvSpPr>
            <a:spLocks noGrp="1"/>
          </p:cNvSpPr>
          <p:nvPr>
            <p:ph type="sldNum" sz="quarter" idx="12"/>
          </p:nvPr>
        </p:nvSpPr>
        <p:spPr/>
        <p:txBody>
          <a:bodyPr/>
          <a:lstStyle/>
          <a:p>
            <a:fld id="{EBBA2BBE-D6E6-4BE2-A029-E4C4FCB9ADED}" type="slidenum">
              <a:rPr lang="en-US" smtClean="0"/>
              <a:t>23</a:t>
            </a:fld>
            <a:endParaRPr lang="en-US" dirty="0"/>
          </a:p>
        </p:txBody>
      </p:sp>
    </p:spTree>
    <p:extLst>
      <p:ext uri="{BB962C8B-B14F-4D97-AF65-F5344CB8AC3E}">
        <p14:creationId xmlns:p14="http://schemas.microsoft.com/office/powerpoint/2010/main" val="234940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69963-5D3E-4C48-B02A-1F615A037FEB}"/>
              </a:ext>
            </a:extLst>
          </p:cNvPr>
          <p:cNvSpPr>
            <a:spLocks noGrp="1"/>
          </p:cNvSpPr>
          <p:nvPr>
            <p:ph type="title"/>
          </p:nvPr>
        </p:nvSpPr>
        <p:spPr>
          <a:xfrm>
            <a:off x="472440" y="25289"/>
            <a:ext cx="10134600" cy="1007979"/>
          </a:xfrm>
        </p:spPr>
        <p:txBody>
          <a:bodyPr/>
          <a:lstStyle/>
          <a:p>
            <a:r>
              <a:rPr lang="en-US" dirty="0">
                <a:solidFill>
                  <a:schemeClr val="tx1"/>
                </a:solidFill>
              </a:rPr>
              <a:t>References</a:t>
            </a:r>
          </a:p>
        </p:txBody>
      </p:sp>
      <p:sp>
        <p:nvSpPr>
          <p:cNvPr id="3" name="Content Placeholder 2">
            <a:extLst>
              <a:ext uri="{FF2B5EF4-FFF2-40B4-BE49-F238E27FC236}">
                <a16:creationId xmlns:a16="http://schemas.microsoft.com/office/drawing/2014/main" id="{E576D3A4-0BB5-4FFD-8CA7-3EB925E36676}"/>
              </a:ext>
            </a:extLst>
          </p:cNvPr>
          <p:cNvSpPr>
            <a:spLocks noGrp="1"/>
          </p:cNvSpPr>
          <p:nvPr>
            <p:ph idx="1"/>
          </p:nvPr>
        </p:nvSpPr>
        <p:spPr>
          <a:xfrm>
            <a:off x="0" y="1293877"/>
            <a:ext cx="11856720" cy="4800600"/>
          </a:xfrm>
        </p:spPr>
        <p:txBody>
          <a:bodyPr/>
          <a:lstStyle/>
          <a:p>
            <a:pPr marL="910594" marR="5080" indent="-457200" algn="just">
              <a:lnSpc>
                <a:spcPts val="1730"/>
              </a:lnSpc>
              <a:spcBef>
                <a:spcPts val="1400"/>
              </a:spcBef>
              <a:buFont typeface="+mj-lt"/>
              <a:buAutoNum type="arabicPeriod" startAt="6"/>
              <a:tabLst>
                <a:tab pos="625475" algn="l"/>
                <a:tab pos="626110" algn="l"/>
              </a:tabLst>
            </a:pPr>
            <a:r>
              <a:rPr lang="en-US" sz="2300" spc="-5" dirty="0">
                <a:latin typeface="Calibri" panose="020F0502020204030204" pitchFamily="34" charset="0"/>
                <a:cs typeface="Calibri" panose="020F0502020204030204" pitchFamily="34" charset="0"/>
              </a:rPr>
              <a:t>J. Ross, J. Lindsay, E. Gregson, A. Moore, J. Patel, and M. </a:t>
            </a:r>
            <a:r>
              <a:rPr lang="en-US" sz="2300" spc="-5" dirty="0" err="1">
                <a:latin typeface="Calibri" panose="020F0502020204030204" pitchFamily="34" charset="0"/>
                <a:cs typeface="Calibri" panose="020F0502020204030204" pitchFamily="34" charset="0"/>
              </a:rPr>
              <a:t>Seto</a:t>
            </a:r>
            <a:r>
              <a:rPr lang="en-US" sz="2300" spc="-5" dirty="0">
                <a:latin typeface="Calibri" panose="020F0502020204030204" pitchFamily="34" charset="0"/>
                <a:cs typeface="Calibri" panose="020F0502020204030204" pitchFamily="34" charset="0"/>
              </a:rPr>
              <a:t>. 2019 “Collaboration of multi-domain marine robots towards above and below-water characterization of floating targets”. in IEEE International Symposium on Robotic and Sensors Environments (ROSE), pages 1–7, June 2019. </a:t>
            </a:r>
          </a:p>
          <a:p>
            <a:pPr marL="910594" marR="5080" indent="-457200" algn="just">
              <a:lnSpc>
                <a:spcPts val="1730"/>
              </a:lnSpc>
              <a:spcBef>
                <a:spcPts val="1400"/>
              </a:spcBef>
              <a:buFont typeface="+mj-lt"/>
              <a:buAutoNum type="arabicPeriod" startAt="6"/>
              <a:tabLst>
                <a:tab pos="625475" algn="l"/>
                <a:tab pos="626110" algn="l"/>
              </a:tabLst>
            </a:pPr>
            <a:r>
              <a:rPr lang="en-US" sz="2300" spc="-5" dirty="0">
                <a:latin typeface="Calibri" panose="020F0502020204030204" pitchFamily="34" charset="0"/>
                <a:cs typeface="Calibri" panose="020F0502020204030204" pitchFamily="34" charset="0"/>
              </a:rPr>
              <a:t>J. Patel and M. </a:t>
            </a:r>
            <a:r>
              <a:rPr lang="en-US" sz="2300" spc="-5" dirty="0" err="1">
                <a:latin typeface="Calibri" panose="020F0502020204030204" pitchFamily="34" charset="0"/>
                <a:cs typeface="Calibri" panose="020F0502020204030204" pitchFamily="34" charset="0"/>
              </a:rPr>
              <a:t>Seto</a:t>
            </a:r>
            <a:r>
              <a:rPr lang="en-US" sz="2300" spc="-5" dirty="0">
                <a:latin typeface="Calibri" panose="020F0502020204030204" pitchFamily="34" charset="0"/>
                <a:cs typeface="Calibri" panose="020F0502020204030204" pitchFamily="34" charset="0"/>
              </a:rPr>
              <a:t>. 2019. “CDMA-based multi-domain communications network for marine robots”, in WUWNET’19: International Conference on Underwater Networks Systems (WUWNET’19), October 23–25, 2019, Atlanta, GA, USA. ACM, New York, NY, USA, 2 pages.</a:t>
            </a:r>
          </a:p>
          <a:p>
            <a:pPr marL="910594" marR="5080" indent="-457200" algn="just">
              <a:lnSpc>
                <a:spcPts val="1730"/>
              </a:lnSpc>
              <a:spcBef>
                <a:spcPts val="1400"/>
              </a:spcBef>
              <a:buFont typeface="+mj-lt"/>
              <a:buAutoNum type="arabicPeriod" startAt="6"/>
              <a:tabLst>
                <a:tab pos="625475" algn="l"/>
                <a:tab pos="626110" algn="l"/>
              </a:tabLst>
            </a:pPr>
            <a:r>
              <a:rPr lang="en-US" sz="2300" spc="-5" dirty="0">
                <a:latin typeface="Calibri" panose="020F0502020204030204" pitchFamily="34" charset="0"/>
                <a:cs typeface="Calibri" panose="020F0502020204030204" pitchFamily="34" charset="0"/>
                <a:hlinkClick r:id="rId2"/>
              </a:rPr>
              <a:t>https://www.canada.ca/en/defence-research-development/news/articles/exercise-unmanned-warrior-an-international-exercise-using-autonomous-tech-to-detect-underwater-mines.html</a:t>
            </a:r>
            <a:endParaRPr lang="en-US" sz="2300" spc="-5" dirty="0">
              <a:latin typeface="Calibri" panose="020F0502020204030204" pitchFamily="34" charset="0"/>
              <a:cs typeface="Calibri" panose="020F0502020204030204" pitchFamily="34" charset="0"/>
            </a:endParaRPr>
          </a:p>
          <a:p>
            <a:pPr marL="910594" marR="5080" indent="-457200" algn="just">
              <a:lnSpc>
                <a:spcPts val="1730"/>
              </a:lnSpc>
              <a:spcBef>
                <a:spcPts val="1400"/>
              </a:spcBef>
              <a:buFont typeface="+mj-lt"/>
              <a:buAutoNum type="arabicPeriod" startAt="6"/>
              <a:tabLst>
                <a:tab pos="625475" algn="l"/>
                <a:tab pos="626110" algn="l"/>
              </a:tabLst>
            </a:pPr>
            <a:r>
              <a:rPr lang="en-US" sz="2300" spc="-5" dirty="0">
                <a:latin typeface="Calibri" panose="020F0502020204030204" pitchFamily="34" charset="0"/>
                <a:cs typeface="Calibri" panose="020F0502020204030204" pitchFamily="34" charset="0"/>
              </a:rPr>
              <a:t>M. </a:t>
            </a:r>
            <a:r>
              <a:rPr lang="en-US" sz="2300" spc="-5" dirty="0" err="1">
                <a:latin typeface="Calibri" panose="020F0502020204030204" pitchFamily="34" charset="0"/>
                <a:cs typeface="Calibri" panose="020F0502020204030204" pitchFamily="34" charset="0"/>
              </a:rPr>
              <a:t>Chitre</a:t>
            </a:r>
            <a:r>
              <a:rPr lang="en-US" sz="2300" spc="-5" dirty="0">
                <a:latin typeface="Calibri" panose="020F0502020204030204" pitchFamily="34" charset="0"/>
                <a:cs typeface="Calibri" panose="020F0502020204030204" pitchFamily="34" charset="0"/>
              </a:rPr>
              <a:t> 2020, “ARLPY python toolbox” , </a:t>
            </a:r>
            <a:r>
              <a:rPr lang="en-US" sz="2000" dirty="0">
                <a:hlinkClick r:id="rId3"/>
              </a:rPr>
              <a:t>https://github.com/org-arl/arlpy</a:t>
            </a:r>
            <a:r>
              <a:rPr lang="en-US" sz="2300" spc="-5" dirty="0">
                <a:latin typeface="Calibri" panose="020F0502020204030204" pitchFamily="34" charset="0"/>
                <a:cs typeface="Calibri" panose="020F0502020204030204" pitchFamily="34" charset="0"/>
              </a:rPr>
              <a:t> </a:t>
            </a:r>
          </a:p>
          <a:p>
            <a:pPr marL="910594" marR="5080" indent="-457200" algn="just">
              <a:lnSpc>
                <a:spcPts val="1730"/>
              </a:lnSpc>
              <a:spcBef>
                <a:spcPts val="1400"/>
              </a:spcBef>
              <a:buFont typeface="+mj-lt"/>
              <a:buAutoNum type="arabicPeriod" startAt="6"/>
              <a:tabLst>
                <a:tab pos="625475" algn="l"/>
                <a:tab pos="626110" algn="l"/>
              </a:tabLst>
            </a:pPr>
            <a:endParaRPr lang="en-US" sz="2300" spc="-5" dirty="0">
              <a:latin typeface="Calibri" panose="020F0502020204030204" pitchFamily="34" charset="0"/>
              <a:cs typeface="Calibri" panose="020F0502020204030204" pitchFamily="34" charset="0"/>
            </a:endParaRPr>
          </a:p>
          <a:p>
            <a:pPr marL="910594" marR="5080" indent="-457200" algn="just">
              <a:lnSpc>
                <a:spcPts val="1730"/>
              </a:lnSpc>
              <a:spcBef>
                <a:spcPts val="1400"/>
              </a:spcBef>
              <a:buFont typeface="+mj-lt"/>
              <a:buAutoNum type="arabicPeriod" startAt="6"/>
              <a:tabLst>
                <a:tab pos="625475" algn="l"/>
                <a:tab pos="626110" algn="l"/>
              </a:tabLst>
            </a:pPr>
            <a:endParaRPr lang="en-CA" sz="2300" spc="-5" dirty="0">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977F71F6-4228-422C-B0AD-F69B5723CDD3}"/>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AD0083CF-7B68-4805-97E6-B5649F96B1DE}"/>
              </a:ext>
            </a:extLst>
          </p:cNvPr>
          <p:cNvSpPr>
            <a:spLocks noGrp="1"/>
          </p:cNvSpPr>
          <p:nvPr>
            <p:ph type="sldNum" sz="quarter" idx="12"/>
          </p:nvPr>
        </p:nvSpPr>
        <p:spPr/>
        <p:txBody>
          <a:bodyPr/>
          <a:lstStyle/>
          <a:p>
            <a:fld id="{EBBA2BBE-D6E6-4BE2-A029-E4C4FCB9ADED}" type="slidenum">
              <a:rPr lang="en-US" smtClean="0"/>
              <a:t>24</a:t>
            </a:fld>
            <a:endParaRPr lang="en-US" dirty="0"/>
          </a:p>
        </p:txBody>
      </p:sp>
    </p:spTree>
    <p:extLst>
      <p:ext uri="{BB962C8B-B14F-4D97-AF65-F5344CB8AC3E}">
        <p14:creationId xmlns:p14="http://schemas.microsoft.com/office/powerpoint/2010/main" val="1975188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D2C5-F90F-46B7-994B-9C52B2D81964}"/>
              </a:ext>
            </a:extLst>
          </p:cNvPr>
          <p:cNvSpPr>
            <a:spLocks noGrp="1"/>
          </p:cNvSpPr>
          <p:nvPr>
            <p:ph type="title"/>
          </p:nvPr>
        </p:nvSpPr>
        <p:spPr>
          <a:xfrm>
            <a:off x="642014" y="0"/>
            <a:ext cx="10134600" cy="1007979"/>
          </a:xfrm>
        </p:spPr>
        <p:txBody>
          <a:bodyPr/>
          <a:lstStyle/>
          <a:p>
            <a:r>
              <a:rPr lang="en-US" dirty="0">
                <a:solidFill>
                  <a:schemeClr val="tx1"/>
                </a:solidFill>
              </a:rPr>
              <a:t>Relevant References from Literature Survey</a:t>
            </a:r>
          </a:p>
        </p:txBody>
      </p:sp>
      <p:sp>
        <p:nvSpPr>
          <p:cNvPr id="4" name="Footer Placeholder 3">
            <a:extLst>
              <a:ext uri="{FF2B5EF4-FFF2-40B4-BE49-F238E27FC236}">
                <a16:creationId xmlns:a16="http://schemas.microsoft.com/office/drawing/2014/main" id="{E16F8BA1-ED9C-4084-A115-939F2BF5B0C2}"/>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C9D3AFCD-2930-4522-8371-10ADDF46ECD9}"/>
              </a:ext>
            </a:extLst>
          </p:cNvPr>
          <p:cNvSpPr>
            <a:spLocks noGrp="1"/>
          </p:cNvSpPr>
          <p:nvPr>
            <p:ph type="sldNum" sz="quarter" idx="12"/>
          </p:nvPr>
        </p:nvSpPr>
        <p:spPr/>
        <p:txBody>
          <a:bodyPr/>
          <a:lstStyle/>
          <a:p>
            <a:fld id="{EBBA2BBE-D6E6-4BE2-A029-E4C4FCB9ADED}" type="slidenum">
              <a:rPr lang="en-US" smtClean="0"/>
              <a:t>25</a:t>
            </a:fld>
            <a:endParaRPr lang="en-US" dirty="0"/>
          </a:p>
        </p:txBody>
      </p:sp>
      <p:graphicFrame>
        <p:nvGraphicFramePr>
          <p:cNvPr id="6" name="Table 5">
            <a:extLst>
              <a:ext uri="{FF2B5EF4-FFF2-40B4-BE49-F238E27FC236}">
                <a16:creationId xmlns:a16="http://schemas.microsoft.com/office/drawing/2014/main" id="{7714472D-FE84-4699-BAC7-C6EDADE7ACE9}"/>
              </a:ext>
            </a:extLst>
          </p:cNvPr>
          <p:cNvGraphicFramePr>
            <a:graphicFrameLocks noGrp="1"/>
          </p:cNvGraphicFramePr>
          <p:nvPr/>
        </p:nvGraphicFramePr>
        <p:xfrm>
          <a:off x="642014" y="1360516"/>
          <a:ext cx="11288972" cy="4136967"/>
        </p:xfrm>
        <a:graphic>
          <a:graphicData uri="http://schemas.openxmlformats.org/drawingml/2006/table">
            <a:tbl>
              <a:tblPr firstRow="1" bandRow="1">
                <a:tableStyleId>{2D5ABB26-0587-4C30-8999-92F81FD0307C}</a:tableStyleId>
              </a:tblPr>
              <a:tblGrid>
                <a:gridCol w="872942">
                  <a:extLst>
                    <a:ext uri="{9D8B030D-6E8A-4147-A177-3AD203B41FA5}">
                      <a16:colId xmlns:a16="http://schemas.microsoft.com/office/drawing/2014/main" val="20000"/>
                    </a:ext>
                  </a:extLst>
                </a:gridCol>
                <a:gridCol w="3280840">
                  <a:extLst>
                    <a:ext uri="{9D8B030D-6E8A-4147-A177-3AD203B41FA5}">
                      <a16:colId xmlns:a16="http://schemas.microsoft.com/office/drawing/2014/main" val="20001"/>
                    </a:ext>
                  </a:extLst>
                </a:gridCol>
                <a:gridCol w="3375351">
                  <a:extLst>
                    <a:ext uri="{9D8B030D-6E8A-4147-A177-3AD203B41FA5}">
                      <a16:colId xmlns:a16="http://schemas.microsoft.com/office/drawing/2014/main" val="20002"/>
                    </a:ext>
                  </a:extLst>
                </a:gridCol>
                <a:gridCol w="3759839">
                  <a:extLst>
                    <a:ext uri="{9D8B030D-6E8A-4147-A177-3AD203B41FA5}">
                      <a16:colId xmlns:a16="http://schemas.microsoft.com/office/drawing/2014/main" val="20003"/>
                    </a:ext>
                  </a:extLst>
                </a:gridCol>
              </a:tblGrid>
              <a:tr h="744517">
                <a:tc>
                  <a:txBody>
                    <a:bodyPr/>
                    <a:lstStyle/>
                    <a:p>
                      <a:pPr algn="ctr"/>
                      <a:r>
                        <a:rPr lang="en-US" sz="2000" b="1">
                          <a:latin typeface="Times New Roman" pitchFamily="18" charset="0"/>
                          <a:cs typeface="Times New Roman" pitchFamily="18" charset="0"/>
                        </a:rPr>
                        <a:t>Sr.</a:t>
                      </a:r>
                      <a:r>
                        <a:rPr lang="en-US" sz="2000" b="1" baseline="0">
                          <a:latin typeface="Times New Roman" pitchFamily="18" charset="0"/>
                          <a:cs typeface="Times New Roman" pitchFamily="18" charset="0"/>
                        </a:rPr>
                        <a:t> No.</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Title of</a:t>
                      </a:r>
                      <a:r>
                        <a:rPr lang="en-US" sz="2000" b="1" baseline="0">
                          <a:latin typeface="Times New Roman" pitchFamily="18" charset="0"/>
                          <a:cs typeface="Times New Roman" pitchFamily="18" charset="0"/>
                        </a:rPr>
                        <a:t> the Paper</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Author &amp;</a:t>
                      </a:r>
                      <a:r>
                        <a:rPr lang="en-US" sz="2000" b="1" baseline="0">
                          <a:latin typeface="Times New Roman" pitchFamily="18" charset="0"/>
                          <a:cs typeface="Times New Roman" pitchFamily="18" charset="0"/>
                        </a:rPr>
                        <a:t> Publication</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dirty="0">
                          <a:latin typeface="Times New Roman" pitchFamily="18" charset="0"/>
                          <a:cs typeface="Times New Roman" pitchFamily="18" charset="0"/>
                        </a:rPr>
                        <a:t>Main contribution</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823798">
                <a:tc>
                  <a:txBody>
                    <a:bodyPr/>
                    <a:lstStyle/>
                    <a:p>
                      <a:pPr algn="ctr"/>
                      <a:r>
                        <a:rPr lang="en-US" sz="1800">
                          <a:latin typeface="Times New Roman" pitchFamily="18" charset="0"/>
                          <a:cs typeface="Times New Roman" pitchFamily="18" charset="0"/>
                        </a:rPr>
                        <a:t>1</a:t>
                      </a:r>
                      <a:endParaRPr lang="en-US" sz="18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Simulation and Experimentation Platforms for Underwater Acoustic Sensor Networks: Advancements and Challenges</a:t>
                      </a:r>
                      <a:r>
                        <a:rPr lang="en-US" sz="1800" b="0" i="0" u="none" strike="noStrike" kern="1200" baseline="30000" dirty="0">
                          <a:solidFill>
                            <a:schemeClr val="tx1"/>
                          </a:solidFill>
                          <a:latin typeface="Times New Roman" pitchFamily="18" charset="0"/>
                          <a:ea typeface="+mn-ea"/>
                          <a:cs typeface="Times New Roman" pitchFamily="18" charset="0"/>
                        </a:rPr>
                        <a:t>[1]</a:t>
                      </a:r>
                      <a:endParaRPr lang="en-US" sz="1800" b="0" baseline="300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err="1">
                          <a:solidFill>
                            <a:schemeClr val="tx1"/>
                          </a:solidFill>
                          <a:latin typeface="Times New Roman" pitchFamily="18" charset="0"/>
                          <a:ea typeface="+mn-ea"/>
                          <a:cs typeface="Times New Roman" pitchFamily="18" charset="0"/>
                        </a:rPr>
                        <a:t>Hanjiang</a:t>
                      </a:r>
                      <a:r>
                        <a:rPr lang="en-US" sz="1800" b="0" i="0" u="none" strike="noStrike" kern="1200" baseline="0" dirty="0">
                          <a:solidFill>
                            <a:schemeClr val="tx1"/>
                          </a:solidFill>
                          <a:latin typeface="Times New Roman" pitchFamily="18" charset="0"/>
                          <a:ea typeface="+mn-ea"/>
                          <a:cs typeface="Times New Roman" pitchFamily="18" charset="0"/>
                        </a:rPr>
                        <a:t> Luo, </a:t>
                      </a:r>
                      <a:r>
                        <a:rPr lang="en-US" sz="1800" b="0" i="0" u="none" strike="noStrike" kern="1200" baseline="0" dirty="0" err="1">
                          <a:solidFill>
                            <a:schemeClr val="tx1"/>
                          </a:solidFill>
                          <a:latin typeface="Times New Roman" pitchFamily="18" charset="0"/>
                          <a:ea typeface="+mn-ea"/>
                          <a:cs typeface="Times New Roman" pitchFamily="18" charset="0"/>
                        </a:rPr>
                        <a:t>Kaishun</a:t>
                      </a:r>
                      <a:r>
                        <a:rPr lang="en-US" sz="1800" b="0" i="0" u="none" strike="noStrike" kern="1200" baseline="0" dirty="0">
                          <a:solidFill>
                            <a:schemeClr val="tx1"/>
                          </a:solidFill>
                          <a:latin typeface="Times New Roman" pitchFamily="18" charset="0"/>
                          <a:ea typeface="+mn-ea"/>
                          <a:cs typeface="Times New Roman" pitchFamily="18" charset="0"/>
                        </a:rPr>
                        <a:t> Wu, </a:t>
                      </a:r>
                      <a:r>
                        <a:rPr lang="en-US" sz="1800" b="0" i="0" u="none" strike="noStrike" kern="1200" baseline="0" dirty="0" err="1">
                          <a:solidFill>
                            <a:schemeClr val="tx1"/>
                          </a:solidFill>
                          <a:latin typeface="Times New Roman" pitchFamily="18" charset="0"/>
                          <a:ea typeface="+mn-ea"/>
                          <a:cs typeface="Times New Roman" pitchFamily="18" charset="0"/>
                        </a:rPr>
                        <a:t>Rukhsana</a:t>
                      </a:r>
                      <a:r>
                        <a:rPr lang="en-US" sz="1800" b="0" i="0" u="none" strike="noStrike" kern="1200" baseline="0" dirty="0">
                          <a:solidFill>
                            <a:schemeClr val="tx1"/>
                          </a:solidFill>
                          <a:latin typeface="Times New Roman" pitchFamily="18" charset="0"/>
                          <a:ea typeface="+mn-ea"/>
                          <a:cs typeface="Times New Roman" pitchFamily="18" charset="0"/>
                        </a:rPr>
                        <a:t> Ruby, Feng Hong, </a:t>
                      </a:r>
                      <a:r>
                        <a:rPr lang="en-US" sz="1800" b="0" i="0" u="none" strike="noStrike" kern="1200" baseline="0" dirty="0" err="1">
                          <a:solidFill>
                            <a:schemeClr val="tx1"/>
                          </a:solidFill>
                          <a:latin typeface="Times New Roman" pitchFamily="18" charset="0"/>
                          <a:ea typeface="+mn-ea"/>
                          <a:cs typeface="Times New Roman" pitchFamily="18" charset="0"/>
                        </a:rPr>
                        <a:t>Zhongwen</a:t>
                      </a:r>
                      <a:r>
                        <a:rPr lang="en-US" sz="1800" b="0" i="0" u="none" strike="noStrike" kern="1200" baseline="0" dirty="0">
                          <a:solidFill>
                            <a:schemeClr val="tx1"/>
                          </a:solidFill>
                          <a:latin typeface="Times New Roman" pitchFamily="18" charset="0"/>
                          <a:ea typeface="+mn-ea"/>
                          <a:cs typeface="Times New Roman" pitchFamily="18" charset="0"/>
                        </a:rPr>
                        <a:t> Guo, and Lionel M. Ni. 2017. Simulation and  experimentation platforms for underwater acoustic sensor networks: Advancements and challenges. ACM </a:t>
                      </a:r>
                      <a:r>
                        <a:rPr lang="en-US" sz="1800" b="0" i="0" u="none" strike="noStrike" kern="1200" baseline="0" dirty="0" err="1">
                          <a:solidFill>
                            <a:schemeClr val="tx1"/>
                          </a:solidFill>
                          <a:latin typeface="Times New Roman" pitchFamily="18" charset="0"/>
                          <a:ea typeface="+mn-ea"/>
                          <a:cs typeface="Times New Roman" pitchFamily="18" charset="0"/>
                        </a:rPr>
                        <a:t>Comput</a:t>
                      </a:r>
                      <a:r>
                        <a:rPr lang="en-US" sz="1800" b="0" i="0" u="none" strike="noStrike" kern="1200" baseline="0" dirty="0">
                          <a:solidFill>
                            <a:schemeClr val="tx1"/>
                          </a:solidFill>
                          <a:latin typeface="Times New Roman" pitchFamily="18" charset="0"/>
                          <a:ea typeface="+mn-ea"/>
                          <a:cs typeface="Times New Roman" pitchFamily="18" charset="0"/>
                        </a:rPr>
                        <a:t>. </a:t>
                      </a:r>
                      <a:r>
                        <a:rPr lang="en-US" sz="1800" b="0" i="0" u="none" strike="noStrike" kern="1200" baseline="0" dirty="0" err="1">
                          <a:solidFill>
                            <a:schemeClr val="tx1"/>
                          </a:solidFill>
                          <a:latin typeface="Times New Roman" pitchFamily="18" charset="0"/>
                          <a:ea typeface="+mn-ea"/>
                          <a:cs typeface="Times New Roman" pitchFamily="18" charset="0"/>
                        </a:rPr>
                        <a:t>Surv</a:t>
                      </a:r>
                      <a:r>
                        <a:rPr lang="en-US" sz="1800" b="0" i="0" u="none" strike="noStrike" kern="1200" baseline="0" dirty="0">
                          <a:solidFill>
                            <a:schemeClr val="tx1"/>
                          </a:solidFill>
                          <a:latin typeface="Times New Roman" pitchFamily="18" charset="0"/>
                          <a:ea typeface="+mn-ea"/>
                          <a:cs typeface="Times New Roman" pitchFamily="18" charset="0"/>
                        </a:rPr>
                        <a:t>. 50, 2, Article 28 (May 2017).</a:t>
                      </a:r>
                      <a:endParaRPr lang="en-US" sz="1800" b="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This paper would provide a brief analysis of various simulators available in the market right now with their pros and cons and provide components to develop simulation and experimentation platforms and provide a comprehensive survey report in this area and based on some typical criteria, provide useful guidelines for researchers on choosing suitable platforms in accordance with their requirements.</a:t>
                      </a:r>
                      <a:endParaRPr lang="en-US" sz="18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88561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D2C5-F90F-46B7-994B-9C52B2D81964}"/>
              </a:ext>
            </a:extLst>
          </p:cNvPr>
          <p:cNvSpPr>
            <a:spLocks noGrp="1"/>
          </p:cNvSpPr>
          <p:nvPr>
            <p:ph type="title"/>
          </p:nvPr>
        </p:nvSpPr>
        <p:spPr>
          <a:xfrm>
            <a:off x="642014" y="0"/>
            <a:ext cx="10134600" cy="1007979"/>
          </a:xfrm>
        </p:spPr>
        <p:txBody>
          <a:bodyPr/>
          <a:lstStyle/>
          <a:p>
            <a:r>
              <a:rPr lang="en-US" dirty="0">
                <a:solidFill>
                  <a:schemeClr val="tx1"/>
                </a:solidFill>
              </a:rPr>
              <a:t>Relevant References from Literature Survey</a:t>
            </a:r>
          </a:p>
        </p:txBody>
      </p:sp>
      <p:sp>
        <p:nvSpPr>
          <p:cNvPr id="4" name="Footer Placeholder 3">
            <a:extLst>
              <a:ext uri="{FF2B5EF4-FFF2-40B4-BE49-F238E27FC236}">
                <a16:creationId xmlns:a16="http://schemas.microsoft.com/office/drawing/2014/main" id="{E16F8BA1-ED9C-4084-A115-939F2BF5B0C2}"/>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C9D3AFCD-2930-4522-8371-10ADDF46ECD9}"/>
              </a:ext>
            </a:extLst>
          </p:cNvPr>
          <p:cNvSpPr>
            <a:spLocks noGrp="1"/>
          </p:cNvSpPr>
          <p:nvPr>
            <p:ph type="sldNum" sz="quarter" idx="12"/>
          </p:nvPr>
        </p:nvSpPr>
        <p:spPr/>
        <p:txBody>
          <a:bodyPr/>
          <a:lstStyle/>
          <a:p>
            <a:fld id="{EBBA2BBE-D6E6-4BE2-A029-E4C4FCB9ADED}" type="slidenum">
              <a:rPr lang="en-US" smtClean="0"/>
              <a:t>26</a:t>
            </a:fld>
            <a:endParaRPr lang="en-US" dirty="0"/>
          </a:p>
        </p:txBody>
      </p:sp>
      <p:graphicFrame>
        <p:nvGraphicFramePr>
          <p:cNvPr id="7" name="Table 6">
            <a:extLst>
              <a:ext uri="{FF2B5EF4-FFF2-40B4-BE49-F238E27FC236}">
                <a16:creationId xmlns:a16="http://schemas.microsoft.com/office/drawing/2014/main" id="{7EF6322E-D9A7-4AEC-ADE1-BFA3CDB924AF}"/>
              </a:ext>
            </a:extLst>
          </p:cNvPr>
          <p:cNvGraphicFramePr>
            <a:graphicFrameLocks noGrp="1"/>
          </p:cNvGraphicFramePr>
          <p:nvPr/>
        </p:nvGraphicFramePr>
        <p:xfrm>
          <a:off x="642014" y="1374198"/>
          <a:ext cx="11288972" cy="3588327"/>
        </p:xfrm>
        <a:graphic>
          <a:graphicData uri="http://schemas.openxmlformats.org/drawingml/2006/table">
            <a:tbl>
              <a:tblPr firstRow="1" bandRow="1">
                <a:tableStyleId>{2D5ABB26-0587-4C30-8999-92F81FD0307C}</a:tableStyleId>
              </a:tblPr>
              <a:tblGrid>
                <a:gridCol w="872942">
                  <a:extLst>
                    <a:ext uri="{9D8B030D-6E8A-4147-A177-3AD203B41FA5}">
                      <a16:colId xmlns:a16="http://schemas.microsoft.com/office/drawing/2014/main" val="20000"/>
                    </a:ext>
                  </a:extLst>
                </a:gridCol>
                <a:gridCol w="3280840">
                  <a:extLst>
                    <a:ext uri="{9D8B030D-6E8A-4147-A177-3AD203B41FA5}">
                      <a16:colId xmlns:a16="http://schemas.microsoft.com/office/drawing/2014/main" val="20001"/>
                    </a:ext>
                  </a:extLst>
                </a:gridCol>
                <a:gridCol w="3375351">
                  <a:extLst>
                    <a:ext uri="{9D8B030D-6E8A-4147-A177-3AD203B41FA5}">
                      <a16:colId xmlns:a16="http://schemas.microsoft.com/office/drawing/2014/main" val="20002"/>
                    </a:ext>
                  </a:extLst>
                </a:gridCol>
                <a:gridCol w="3759839">
                  <a:extLst>
                    <a:ext uri="{9D8B030D-6E8A-4147-A177-3AD203B41FA5}">
                      <a16:colId xmlns:a16="http://schemas.microsoft.com/office/drawing/2014/main" val="20003"/>
                    </a:ext>
                  </a:extLst>
                </a:gridCol>
              </a:tblGrid>
              <a:tr h="744517">
                <a:tc>
                  <a:txBody>
                    <a:bodyPr/>
                    <a:lstStyle/>
                    <a:p>
                      <a:pPr algn="ctr"/>
                      <a:r>
                        <a:rPr lang="en-US" sz="2000" b="1" dirty="0">
                          <a:latin typeface="Times New Roman" pitchFamily="18" charset="0"/>
                          <a:cs typeface="Times New Roman" pitchFamily="18" charset="0"/>
                        </a:rPr>
                        <a:t>Sr.</a:t>
                      </a:r>
                      <a:r>
                        <a:rPr lang="en-US" sz="2000" b="1" baseline="0" dirty="0">
                          <a:latin typeface="Times New Roman" pitchFamily="18" charset="0"/>
                          <a:cs typeface="Times New Roman" pitchFamily="18" charset="0"/>
                        </a:rPr>
                        <a:t> No.</a:t>
                      </a:r>
                      <a:endParaRPr lang="en-US" sz="2000" b="1"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Title of</a:t>
                      </a:r>
                      <a:r>
                        <a:rPr lang="en-US" sz="2000" b="1" baseline="0">
                          <a:latin typeface="Times New Roman" pitchFamily="18" charset="0"/>
                          <a:cs typeface="Times New Roman" pitchFamily="18" charset="0"/>
                        </a:rPr>
                        <a:t> the Paper</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Author &amp;</a:t>
                      </a:r>
                      <a:r>
                        <a:rPr lang="en-US" sz="2000" b="1" baseline="0">
                          <a:latin typeface="Times New Roman" pitchFamily="18" charset="0"/>
                          <a:cs typeface="Times New Roman" pitchFamily="18" charset="0"/>
                        </a:rPr>
                        <a:t> Publication</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dirty="0">
                          <a:latin typeface="Times New Roman" pitchFamily="18" charset="0"/>
                          <a:cs typeface="Times New Roman" pitchFamily="18" charset="0"/>
                        </a:rPr>
                        <a:t>Main contribution</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823798">
                <a:tc>
                  <a:txBody>
                    <a:bodyPr/>
                    <a:lstStyle/>
                    <a:p>
                      <a:pPr algn="ctr"/>
                      <a:r>
                        <a:rPr lang="en-US" sz="1800" dirty="0">
                          <a:latin typeface="Times New Roman" pitchFamily="18" charset="0"/>
                          <a:cs typeface="Times New Roman" pitchFamily="18" charset="0"/>
                        </a:rPr>
                        <a:t>2</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Analysis of Simulation Tools</a:t>
                      </a:r>
                    </a:p>
                    <a:p>
                      <a:pPr algn="just"/>
                      <a:r>
                        <a:rPr lang="en-US" sz="1800" b="0" i="0" u="none" strike="noStrike" kern="1200" baseline="0" dirty="0">
                          <a:solidFill>
                            <a:schemeClr val="tx1"/>
                          </a:solidFill>
                          <a:latin typeface="Times New Roman" pitchFamily="18" charset="0"/>
                          <a:ea typeface="+mn-ea"/>
                          <a:cs typeface="Times New Roman" pitchFamily="18" charset="0"/>
                        </a:rPr>
                        <a:t>for Underwater Sensor Networks</a:t>
                      </a:r>
                    </a:p>
                    <a:p>
                      <a:pPr algn="just"/>
                      <a:r>
                        <a:rPr lang="en-US" sz="1800" b="0" i="0" u="none" strike="noStrike" kern="1200" baseline="0" dirty="0">
                          <a:solidFill>
                            <a:schemeClr val="tx1"/>
                          </a:solidFill>
                          <a:latin typeface="Times New Roman" pitchFamily="18" charset="0"/>
                          <a:ea typeface="+mn-ea"/>
                          <a:cs typeface="Times New Roman" pitchFamily="18" charset="0"/>
                        </a:rPr>
                        <a:t>(UWSNs)</a:t>
                      </a:r>
                      <a:r>
                        <a:rPr lang="en-US" sz="1800" b="0" i="0" u="none" strike="noStrike" kern="1200" baseline="30000" dirty="0">
                          <a:solidFill>
                            <a:schemeClr val="tx1"/>
                          </a:solidFill>
                          <a:latin typeface="Times New Roman" pitchFamily="18" charset="0"/>
                          <a:ea typeface="+mn-ea"/>
                          <a:cs typeface="Times New Roman" pitchFamily="18" charset="0"/>
                        </a:rPr>
                        <a:t>[2]</a:t>
                      </a:r>
                      <a:endParaRPr lang="en-US" sz="1800" b="0" baseline="300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Nayyar, Anand &amp; </a:t>
                      </a:r>
                      <a:r>
                        <a:rPr lang="en-US" sz="1800" b="0" i="0" u="none" strike="noStrike" kern="1200" baseline="0" dirty="0" err="1">
                          <a:solidFill>
                            <a:schemeClr val="tx1"/>
                          </a:solidFill>
                          <a:latin typeface="Times New Roman" pitchFamily="18" charset="0"/>
                          <a:ea typeface="+mn-ea"/>
                          <a:cs typeface="Times New Roman" pitchFamily="18" charset="0"/>
                        </a:rPr>
                        <a:t>Balas</a:t>
                      </a:r>
                      <a:r>
                        <a:rPr lang="en-US" sz="1800" b="0" i="0" u="none" strike="noStrike" kern="1200" baseline="0" dirty="0">
                          <a:solidFill>
                            <a:schemeClr val="tx1"/>
                          </a:solidFill>
                          <a:latin typeface="Times New Roman" pitchFamily="18" charset="0"/>
                          <a:ea typeface="+mn-ea"/>
                          <a:cs typeface="Times New Roman" pitchFamily="18" charset="0"/>
                        </a:rPr>
                        <a:t>, Valentina, - Bhattacharyya S., </a:t>
                      </a:r>
                      <a:r>
                        <a:rPr lang="en-US" sz="1800" b="0" i="0" u="none" strike="noStrike" kern="1200" baseline="0" dirty="0" err="1">
                          <a:solidFill>
                            <a:schemeClr val="tx1"/>
                          </a:solidFill>
                          <a:latin typeface="Times New Roman" pitchFamily="18" charset="0"/>
                          <a:ea typeface="+mn-ea"/>
                          <a:cs typeface="Times New Roman" pitchFamily="18" charset="0"/>
                        </a:rPr>
                        <a:t>Hassanien</a:t>
                      </a:r>
                      <a:r>
                        <a:rPr lang="en-US" sz="1800" b="0" i="0" u="none" strike="noStrike" kern="1200" baseline="0" dirty="0">
                          <a:solidFill>
                            <a:schemeClr val="tx1"/>
                          </a:solidFill>
                          <a:latin typeface="Times New Roman" pitchFamily="18" charset="0"/>
                          <a:ea typeface="+mn-ea"/>
                          <a:cs typeface="Times New Roman" pitchFamily="18" charset="0"/>
                        </a:rPr>
                        <a:t> A., Gupta D., Khanna A., Pan I. (eds) International Conference on Innovative Computing and Communications. Lecture Notes in Networks and Systems, vol 55. Springer, Singapore,2019. </a:t>
                      </a:r>
                      <a:endParaRPr lang="en-US" sz="1800" b="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This paper in-depth analysis of various UWSN simulation tools along with the performance comparison and key features associated with it. The paper also assists researchers to select the best available tool and highlights research directions to inherit advanced</a:t>
                      </a:r>
                    </a:p>
                    <a:p>
                      <a:pPr algn="just"/>
                      <a:r>
                        <a:rPr lang="en-US" sz="1800" b="0" i="0" u="none" strike="noStrike" kern="1200" baseline="0" dirty="0">
                          <a:solidFill>
                            <a:schemeClr val="tx1"/>
                          </a:solidFill>
                          <a:latin typeface="Times New Roman" pitchFamily="18" charset="0"/>
                          <a:ea typeface="+mn-ea"/>
                          <a:cs typeface="Times New Roman" pitchFamily="18" charset="0"/>
                        </a:rPr>
                        <a:t>Features in UWSN simulators to perform advanced real-time underwater simulations.</a:t>
                      </a:r>
                      <a:endParaRPr lang="en-US" sz="18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92894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D2C5-F90F-46B7-994B-9C52B2D81964}"/>
              </a:ext>
            </a:extLst>
          </p:cNvPr>
          <p:cNvSpPr>
            <a:spLocks noGrp="1"/>
          </p:cNvSpPr>
          <p:nvPr>
            <p:ph type="title"/>
          </p:nvPr>
        </p:nvSpPr>
        <p:spPr>
          <a:xfrm>
            <a:off x="642014" y="0"/>
            <a:ext cx="10134600" cy="1007979"/>
          </a:xfrm>
        </p:spPr>
        <p:txBody>
          <a:bodyPr/>
          <a:lstStyle/>
          <a:p>
            <a:r>
              <a:rPr lang="en-US" dirty="0">
                <a:solidFill>
                  <a:schemeClr val="tx1"/>
                </a:solidFill>
              </a:rPr>
              <a:t>Relevant References from Literature Survey</a:t>
            </a:r>
          </a:p>
        </p:txBody>
      </p:sp>
      <p:sp>
        <p:nvSpPr>
          <p:cNvPr id="4" name="Footer Placeholder 3">
            <a:extLst>
              <a:ext uri="{FF2B5EF4-FFF2-40B4-BE49-F238E27FC236}">
                <a16:creationId xmlns:a16="http://schemas.microsoft.com/office/drawing/2014/main" id="{E16F8BA1-ED9C-4084-A115-939F2BF5B0C2}"/>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C9D3AFCD-2930-4522-8371-10ADDF46ECD9}"/>
              </a:ext>
            </a:extLst>
          </p:cNvPr>
          <p:cNvSpPr>
            <a:spLocks noGrp="1"/>
          </p:cNvSpPr>
          <p:nvPr>
            <p:ph type="sldNum" sz="quarter" idx="12"/>
          </p:nvPr>
        </p:nvSpPr>
        <p:spPr/>
        <p:txBody>
          <a:bodyPr/>
          <a:lstStyle/>
          <a:p>
            <a:fld id="{EBBA2BBE-D6E6-4BE2-A029-E4C4FCB9ADED}" type="slidenum">
              <a:rPr lang="en-US" smtClean="0"/>
              <a:t>27</a:t>
            </a:fld>
            <a:endParaRPr lang="en-US" dirty="0"/>
          </a:p>
        </p:txBody>
      </p:sp>
      <p:graphicFrame>
        <p:nvGraphicFramePr>
          <p:cNvPr id="6" name="Table 5">
            <a:extLst>
              <a:ext uri="{FF2B5EF4-FFF2-40B4-BE49-F238E27FC236}">
                <a16:creationId xmlns:a16="http://schemas.microsoft.com/office/drawing/2014/main" id="{4103030A-D4F8-4873-889A-7ACD31C0BD64}"/>
              </a:ext>
            </a:extLst>
          </p:cNvPr>
          <p:cNvGraphicFramePr>
            <a:graphicFrameLocks noGrp="1"/>
          </p:cNvGraphicFramePr>
          <p:nvPr/>
        </p:nvGraphicFramePr>
        <p:xfrm>
          <a:off x="642014" y="1404678"/>
          <a:ext cx="11288972" cy="3715962"/>
        </p:xfrm>
        <a:graphic>
          <a:graphicData uri="http://schemas.openxmlformats.org/drawingml/2006/table">
            <a:tbl>
              <a:tblPr firstRow="1" bandRow="1">
                <a:tableStyleId>{2D5ABB26-0587-4C30-8999-92F81FD0307C}</a:tableStyleId>
              </a:tblPr>
              <a:tblGrid>
                <a:gridCol w="872942">
                  <a:extLst>
                    <a:ext uri="{9D8B030D-6E8A-4147-A177-3AD203B41FA5}">
                      <a16:colId xmlns:a16="http://schemas.microsoft.com/office/drawing/2014/main" val="20000"/>
                    </a:ext>
                  </a:extLst>
                </a:gridCol>
                <a:gridCol w="3280840">
                  <a:extLst>
                    <a:ext uri="{9D8B030D-6E8A-4147-A177-3AD203B41FA5}">
                      <a16:colId xmlns:a16="http://schemas.microsoft.com/office/drawing/2014/main" val="20001"/>
                    </a:ext>
                  </a:extLst>
                </a:gridCol>
                <a:gridCol w="3375351">
                  <a:extLst>
                    <a:ext uri="{9D8B030D-6E8A-4147-A177-3AD203B41FA5}">
                      <a16:colId xmlns:a16="http://schemas.microsoft.com/office/drawing/2014/main" val="20002"/>
                    </a:ext>
                  </a:extLst>
                </a:gridCol>
                <a:gridCol w="3759839">
                  <a:extLst>
                    <a:ext uri="{9D8B030D-6E8A-4147-A177-3AD203B41FA5}">
                      <a16:colId xmlns:a16="http://schemas.microsoft.com/office/drawing/2014/main" val="20003"/>
                    </a:ext>
                  </a:extLst>
                </a:gridCol>
              </a:tblGrid>
              <a:tr h="775323">
                <a:tc>
                  <a:txBody>
                    <a:bodyPr/>
                    <a:lstStyle/>
                    <a:p>
                      <a:pPr algn="ctr"/>
                      <a:r>
                        <a:rPr lang="en-US" sz="2000" b="1" dirty="0">
                          <a:latin typeface="Times New Roman" pitchFamily="18" charset="0"/>
                          <a:cs typeface="Times New Roman" pitchFamily="18" charset="0"/>
                        </a:rPr>
                        <a:t>Sr.</a:t>
                      </a:r>
                      <a:r>
                        <a:rPr lang="en-US" sz="2000" b="1" baseline="0" dirty="0">
                          <a:latin typeface="Times New Roman" pitchFamily="18" charset="0"/>
                          <a:cs typeface="Times New Roman" pitchFamily="18" charset="0"/>
                        </a:rPr>
                        <a:t> No.</a:t>
                      </a:r>
                      <a:endParaRPr lang="en-US" sz="2000" b="1"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Title of</a:t>
                      </a:r>
                      <a:r>
                        <a:rPr lang="en-US" sz="2000" b="1" baseline="0">
                          <a:latin typeface="Times New Roman" pitchFamily="18" charset="0"/>
                          <a:cs typeface="Times New Roman" pitchFamily="18" charset="0"/>
                        </a:rPr>
                        <a:t> the Paper</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Author &amp;</a:t>
                      </a:r>
                      <a:r>
                        <a:rPr lang="en-US" sz="2000" b="1" baseline="0">
                          <a:latin typeface="Times New Roman" pitchFamily="18" charset="0"/>
                          <a:cs typeface="Times New Roman" pitchFamily="18" charset="0"/>
                        </a:rPr>
                        <a:t> Publication</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dirty="0">
                          <a:latin typeface="Times New Roman" pitchFamily="18" charset="0"/>
                          <a:cs typeface="Times New Roman" pitchFamily="18" charset="0"/>
                        </a:rPr>
                        <a:t>Main contribution</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940639">
                <a:tc>
                  <a:txBody>
                    <a:bodyPr/>
                    <a:lstStyle/>
                    <a:p>
                      <a:pPr algn="ctr"/>
                      <a:r>
                        <a:rPr lang="en-US" sz="1800" dirty="0">
                          <a:latin typeface="Times New Roman" pitchFamily="18" charset="0"/>
                          <a:cs typeface="Times New Roman" pitchFamily="18" charset="0"/>
                        </a:rPr>
                        <a:t>3</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A CDMA-Based Medium Access Control for Underwater Acoustic Sensor Networks</a:t>
                      </a:r>
                      <a:r>
                        <a:rPr lang="en-US" sz="1800" b="0" i="0" u="none" strike="noStrike" kern="1200" baseline="30000" dirty="0">
                          <a:solidFill>
                            <a:schemeClr val="tx1"/>
                          </a:solidFill>
                          <a:latin typeface="Times New Roman" pitchFamily="18" charset="0"/>
                          <a:ea typeface="+mn-ea"/>
                          <a:cs typeface="Times New Roman" pitchFamily="18" charset="0"/>
                        </a:rPr>
                        <a:t>[3]</a:t>
                      </a:r>
                      <a:endParaRPr lang="en-US" sz="1800" b="0" baseline="300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it-IT" sz="1800" b="0" i="0" u="none" strike="noStrike" kern="1200" baseline="0" dirty="0">
                          <a:solidFill>
                            <a:schemeClr val="tx1"/>
                          </a:solidFill>
                          <a:latin typeface="Times New Roman" pitchFamily="18" charset="0"/>
                          <a:ea typeface="+mn-ea"/>
                          <a:cs typeface="Times New Roman" pitchFamily="18" charset="0"/>
                        </a:rPr>
                        <a:t>D. Pompili, T. Melodia and I. F. Akyildiz,</a:t>
                      </a:r>
                      <a:r>
                        <a:rPr lang="en-US" sz="1800" b="0" i="0" u="none" strike="noStrike" kern="1200" baseline="0" dirty="0">
                          <a:solidFill>
                            <a:schemeClr val="tx1"/>
                          </a:solidFill>
                          <a:latin typeface="Times New Roman" pitchFamily="18" charset="0"/>
                          <a:ea typeface="+mn-ea"/>
                          <a:cs typeface="Times New Roman" pitchFamily="18" charset="0"/>
                        </a:rPr>
                        <a:t> in IEEE Transactions on Wireless Communications, vol. 8, no. 4, pp. 1899-1909, April 2009. </a:t>
                      </a:r>
                      <a:endParaRPr lang="en-US" sz="1800" b="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This paper has proposed transmitter-based Code Division Multiple Access (CDMA) for deep water without considering the near far affect. It doesn’t provide any information about how this protocol would react under shallow water conditions. </a:t>
                      </a:r>
                      <a:endParaRPr lang="en-US" sz="18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827894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D2C5-F90F-46B7-994B-9C52B2D81964}"/>
              </a:ext>
            </a:extLst>
          </p:cNvPr>
          <p:cNvSpPr>
            <a:spLocks noGrp="1"/>
          </p:cNvSpPr>
          <p:nvPr>
            <p:ph type="title"/>
          </p:nvPr>
        </p:nvSpPr>
        <p:spPr>
          <a:xfrm>
            <a:off x="642014" y="0"/>
            <a:ext cx="10134600" cy="1007979"/>
          </a:xfrm>
        </p:spPr>
        <p:txBody>
          <a:bodyPr/>
          <a:lstStyle/>
          <a:p>
            <a:r>
              <a:rPr lang="en-US" dirty="0">
                <a:solidFill>
                  <a:schemeClr val="tx1"/>
                </a:solidFill>
              </a:rPr>
              <a:t>Relevant References from Literature Survey</a:t>
            </a:r>
          </a:p>
        </p:txBody>
      </p:sp>
      <p:sp>
        <p:nvSpPr>
          <p:cNvPr id="4" name="Footer Placeholder 3">
            <a:extLst>
              <a:ext uri="{FF2B5EF4-FFF2-40B4-BE49-F238E27FC236}">
                <a16:creationId xmlns:a16="http://schemas.microsoft.com/office/drawing/2014/main" id="{E16F8BA1-ED9C-4084-A115-939F2BF5B0C2}"/>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C9D3AFCD-2930-4522-8371-10ADDF46ECD9}"/>
              </a:ext>
            </a:extLst>
          </p:cNvPr>
          <p:cNvSpPr>
            <a:spLocks noGrp="1"/>
          </p:cNvSpPr>
          <p:nvPr>
            <p:ph type="sldNum" sz="quarter" idx="12"/>
          </p:nvPr>
        </p:nvSpPr>
        <p:spPr/>
        <p:txBody>
          <a:bodyPr/>
          <a:lstStyle/>
          <a:p>
            <a:fld id="{EBBA2BBE-D6E6-4BE2-A029-E4C4FCB9ADED}" type="slidenum">
              <a:rPr lang="en-US" smtClean="0"/>
              <a:t>28</a:t>
            </a:fld>
            <a:endParaRPr lang="en-US" dirty="0"/>
          </a:p>
        </p:txBody>
      </p:sp>
      <p:graphicFrame>
        <p:nvGraphicFramePr>
          <p:cNvPr id="8" name="Table 7">
            <a:extLst>
              <a:ext uri="{FF2B5EF4-FFF2-40B4-BE49-F238E27FC236}">
                <a16:creationId xmlns:a16="http://schemas.microsoft.com/office/drawing/2014/main" id="{10CB8B3E-531D-413F-8758-05DF0FD5FB1A}"/>
              </a:ext>
            </a:extLst>
          </p:cNvPr>
          <p:cNvGraphicFramePr>
            <a:graphicFrameLocks noGrp="1"/>
          </p:cNvGraphicFramePr>
          <p:nvPr/>
        </p:nvGraphicFramePr>
        <p:xfrm>
          <a:off x="642014" y="1497676"/>
          <a:ext cx="11288972" cy="3862647"/>
        </p:xfrm>
        <a:graphic>
          <a:graphicData uri="http://schemas.openxmlformats.org/drawingml/2006/table">
            <a:tbl>
              <a:tblPr firstRow="1" bandRow="1">
                <a:tableStyleId>{2D5ABB26-0587-4C30-8999-92F81FD0307C}</a:tableStyleId>
              </a:tblPr>
              <a:tblGrid>
                <a:gridCol w="872942">
                  <a:extLst>
                    <a:ext uri="{9D8B030D-6E8A-4147-A177-3AD203B41FA5}">
                      <a16:colId xmlns:a16="http://schemas.microsoft.com/office/drawing/2014/main" val="20000"/>
                    </a:ext>
                  </a:extLst>
                </a:gridCol>
                <a:gridCol w="3280840">
                  <a:extLst>
                    <a:ext uri="{9D8B030D-6E8A-4147-A177-3AD203B41FA5}">
                      <a16:colId xmlns:a16="http://schemas.microsoft.com/office/drawing/2014/main" val="20001"/>
                    </a:ext>
                  </a:extLst>
                </a:gridCol>
                <a:gridCol w="3375351">
                  <a:extLst>
                    <a:ext uri="{9D8B030D-6E8A-4147-A177-3AD203B41FA5}">
                      <a16:colId xmlns:a16="http://schemas.microsoft.com/office/drawing/2014/main" val="20002"/>
                    </a:ext>
                  </a:extLst>
                </a:gridCol>
                <a:gridCol w="3759839">
                  <a:extLst>
                    <a:ext uri="{9D8B030D-6E8A-4147-A177-3AD203B41FA5}">
                      <a16:colId xmlns:a16="http://schemas.microsoft.com/office/drawing/2014/main" val="20003"/>
                    </a:ext>
                  </a:extLst>
                </a:gridCol>
              </a:tblGrid>
              <a:tr h="744517">
                <a:tc>
                  <a:txBody>
                    <a:bodyPr/>
                    <a:lstStyle/>
                    <a:p>
                      <a:pPr algn="ctr"/>
                      <a:r>
                        <a:rPr lang="en-US" sz="2000" b="1" dirty="0">
                          <a:latin typeface="Times New Roman" pitchFamily="18" charset="0"/>
                          <a:cs typeface="Times New Roman" pitchFamily="18" charset="0"/>
                        </a:rPr>
                        <a:t>Sr.</a:t>
                      </a:r>
                      <a:r>
                        <a:rPr lang="en-US" sz="2000" b="1" baseline="0" dirty="0">
                          <a:latin typeface="Times New Roman" pitchFamily="18" charset="0"/>
                          <a:cs typeface="Times New Roman" pitchFamily="18" charset="0"/>
                        </a:rPr>
                        <a:t> No.</a:t>
                      </a:r>
                      <a:endParaRPr lang="en-US" sz="2000" b="1"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Title of</a:t>
                      </a:r>
                      <a:r>
                        <a:rPr lang="en-US" sz="2000" b="1" baseline="0">
                          <a:latin typeface="Times New Roman" pitchFamily="18" charset="0"/>
                          <a:cs typeface="Times New Roman" pitchFamily="18" charset="0"/>
                        </a:rPr>
                        <a:t> the Paper</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Author &amp;</a:t>
                      </a:r>
                      <a:r>
                        <a:rPr lang="en-US" sz="2000" b="1" baseline="0">
                          <a:latin typeface="Times New Roman" pitchFamily="18" charset="0"/>
                          <a:cs typeface="Times New Roman" pitchFamily="18" charset="0"/>
                        </a:rPr>
                        <a:t> Publication</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dirty="0">
                          <a:latin typeface="Times New Roman" pitchFamily="18" charset="0"/>
                          <a:cs typeface="Times New Roman" pitchFamily="18" charset="0"/>
                        </a:rPr>
                        <a:t>Main contribution</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823798">
                <a:tc>
                  <a:txBody>
                    <a:bodyPr/>
                    <a:lstStyle/>
                    <a:p>
                      <a:pPr algn="ctr"/>
                      <a:r>
                        <a:rPr lang="en-US" sz="1800" dirty="0">
                          <a:latin typeface="Times New Roman" pitchFamily="18" charset="0"/>
                          <a:cs typeface="Times New Roman" pitchFamily="18" charset="0"/>
                        </a:rPr>
                        <a:t>4</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Comparative Analysis of Routing Protocols for Under-Water wireless Sensor Networks</a:t>
                      </a:r>
                      <a:r>
                        <a:rPr lang="en-US" sz="1800" b="0" i="0" u="none" strike="noStrike" kern="1200" baseline="30000" dirty="0">
                          <a:solidFill>
                            <a:schemeClr val="tx1"/>
                          </a:solidFill>
                          <a:latin typeface="Times New Roman" pitchFamily="18" charset="0"/>
                          <a:ea typeface="+mn-ea"/>
                          <a:cs typeface="Times New Roman" pitchFamily="18" charset="0"/>
                        </a:rPr>
                        <a:t>[4]</a:t>
                      </a:r>
                      <a:endParaRPr lang="en-US" sz="1800" b="0" baseline="300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err="1">
                          <a:solidFill>
                            <a:schemeClr val="tx1"/>
                          </a:solidFill>
                          <a:latin typeface="Times New Roman" pitchFamily="18" charset="0"/>
                          <a:ea typeface="+mn-ea"/>
                          <a:cs typeface="Times New Roman" pitchFamily="18" charset="0"/>
                        </a:rPr>
                        <a:t>Hala</a:t>
                      </a:r>
                      <a:r>
                        <a:rPr lang="en-US" sz="1800" b="0" i="0" u="none" strike="noStrike" kern="1200" baseline="0" dirty="0">
                          <a:solidFill>
                            <a:schemeClr val="tx1"/>
                          </a:solidFill>
                          <a:latin typeface="Times New Roman" pitchFamily="18" charset="0"/>
                          <a:ea typeface="+mn-ea"/>
                          <a:cs typeface="Times New Roman" pitchFamily="18" charset="0"/>
                        </a:rPr>
                        <a:t> </a:t>
                      </a:r>
                      <a:r>
                        <a:rPr lang="en-US" sz="1800" b="0" i="0" u="none" strike="noStrike" kern="1200" baseline="0" dirty="0" err="1">
                          <a:solidFill>
                            <a:schemeClr val="tx1"/>
                          </a:solidFill>
                          <a:latin typeface="Times New Roman" pitchFamily="18" charset="0"/>
                          <a:ea typeface="+mn-ea"/>
                          <a:cs typeface="Times New Roman" pitchFamily="18" charset="0"/>
                        </a:rPr>
                        <a:t>Jodeh</a:t>
                      </a:r>
                      <a:r>
                        <a:rPr lang="en-US" sz="1800" b="0" i="0" u="none" strike="noStrike" kern="1200" baseline="0" dirty="0">
                          <a:solidFill>
                            <a:schemeClr val="tx1"/>
                          </a:solidFill>
                          <a:latin typeface="Times New Roman" pitchFamily="18" charset="0"/>
                          <a:ea typeface="+mn-ea"/>
                          <a:cs typeface="Times New Roman" pitchFamily="18" charset="0"/>
                        </a:rPr>
                        <a:t>, Aisha </a:t>
                      </a:r>
                      <a:r>
                        <a:rPr lang="en-US" sz="1800" b="0" i="0" u="none" strike="noStrike" kern="1200" baseline="0" dirty="0" err="1">
                          <a:solidFill>
                            <a:schemeClr val="tx1"/>
                          </a:solidFill>
                          <a:latin typeface="Times New Roman" pitchFamily="18" charset="0"/>
                          <a:ea typeface="+mn-ea"/>
                          <a:cs typeface="Times New Roman" pitchFamily="18" charset="0"/>
                        </a:rPr>
                        <a:t>Mikkawi</a:t>
                      </a:r>
                      <a:r>
                        <a:rPr lang="en-US" sz="1800" b="0" i="0" u="none" strike="noStrike" kern="1200" baseline="0" dirty="0">
                          <a:solidFill>
                            <a:schemeClr val="tx1"/>
                          </a:solidFill>
                          <a:latin typeface="Times New Roman" pitchFamily="18" charset="0"/>
                          <a:ea typeface="+mn-ea"/>
                          <a:cs typeface="Times New Roman" pitchFamily="18" charset="0"/>
                        </a:rPr>
                        <a:t>, Ahmed </a:t>
                      </a:r>
                      <a:r>
                        <a:rPr lang="en-US" sz="1800" b="0" i="0" u="none" strike="noStrike" kern="1200" baseline="0" dirty="0" err="1">
                          <a:solidFill>
                            <a:schemeClr val="tx1"/>
                          </a:solidFill>
                          <a:latin typeface="Times New Roman" pitchFamily="18" charset="0"/>
                          <a:ea typeface="+mn-ea"/>
                          <a:cs typeface="Times New Roman" pitchFamily="18" charset="0"/>
                        </a:rPr>
                        <a:t>Awad</a:t>
                      </a:r>
                      <a:r>
                        <a:rPr lang="en-US" sz="1800" b="0" i="0" u="none" strike="noStrike" kern="1200" baseline="0" dirty="0">
                          <a:solidFill>
                            <a:schemeClr val="tx1"/>
                          </a:solidFill>
                          <a:latin typeface="Times New Roman" pitchFamily="18" charset="0"/>
                          <a:ea typeface="+mn-ea"/>
                          <a:cs typeface="Times New Roman" pitchFamily="18" charset="0"/>
                        </a:rPr>
                        <a:t>, and Othman </a:t>
                      </a:r>
                      <a:r>
                        <a:rPr lang="en-US" sz="1800" b="0" i="0" u="none" strike="noStrike" kern="1200" baseline="0" dirty="0" err="1">
                          <a:solidFill>
                            <a:schemeClr val="tx1"/>
                          </a:solidFill>
                          <a:latin typeface="Times New Roman" pitchFamily="18" charset="0"/>
                          <a:ea typeface="+mn-ea"/>
                          <a:cs typeface="Times New Roman" pitchFamily="18" charset="0"/>
                        </a:rPr>
                        <a:t>Othman</a:t>
                      </a:r>
                      <a:r>
                        <a:rPr lang="en-US" sz="1800" b="0" i="0" u="none" strike="noStrike" kern="1200" baseline="0" dirty="0">
                          <a:solidFill>
                            <a:schemeClr val="tx1"/>
                          </a:solidFill>
                          <a:latin typeface="Times New Roman" pitchFamily="18" charset="0"/>
                          <a:ea typeface="+mn-ea"/>
                          <a:cs typeface="Times New Roman" pitchFamily="18" charset="0"/>
                        </a:rPr>
                        <a:t> - in Proceedings of the 2nd International Conference on Future Networks and Distributed Systems (ICFNDS '18). ACM, New York, NY, USA, Article 33, 7 pages,2018. </a:t>
                      </a:r>
                      <a:endParaRPr lang="en-US" sz="1800" b="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This paper illustrate performance analysis of three classical location-based routing protocols (namely, VBF, HH-VBF, and VBVA) for underwater wireless sensor networks in terms of three critical performance metrics which includes energy consumption, end-to-end delay, and packet delivery ratio. This study will provide excellent candidates for underwater routing protocols.</a:t>
                      </a:r>
                      <a:endParaRPr lang="en-US" sz="18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63068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D2C5-F90F-46B7-994B-9C52B2D81964}"/>
              </a:ext>
            </a:extLst>
          </p:cNvPr>
          <p:cNvSpPr>
            <a:spLocks noGrp="1"/>
          </p:cNvSpPr>
          <p:nvPr>
            <p:ph type="title"/>
          </p:nvPr>
        </p:nvSpPr>
        <p:spPr>
          <a:xfrm>
            <a:off x="642014" y="0"/>
            <a:ext cx="10134600" cy="1007979"/>
          </a:xfrm>
        </p:spPr>
        <p:txBody>
          <a:bodyPr/>
          <a:lstStyle/>
          <a:p>
            <a:r>
              <a:rPr lang="en-US" dirty="0">
                <a:solidFill>
                  <a:schemeClr val="tx1"/>
                </a:solidFill>
              </a:rPr>
              <a:t>Relevant References from Literature Survey</a:t>
            </a:r>
          </a:p>
        </p:txBody>
      </p:sp>
      <p:sp>
        <p:nvSpPr>
          <p:cNvPr id="4" name="Footer Placeholder 3">
            <a:extLst>
              <a:ext uri="{FF2B5EF4-FFF2-40B4-BE49-F238E27FC236}">
                <a16:creationId xmlns:a16="http://schemas.microsoft.com/office/drawing/2014/main" id="{E16F8BA1-ED9C-4084-A115-939F2BF5B0C2}"/>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C9D3AFCD-2930-4522-8371-10ADDF46ECD9}"/>
              </a:ext>
            </a:extLst>
          </p:cNvPr>
          <p:cNvSpPr>
            <a:spLocks noGrp="1"/>
          </p:cNvSpPr>
          <p:nvPr>
            <p:ph type="sldNum" sz="quarter" idx="12"/>
          </p:nvPr>
        </p:nvSpPr>
        <p:spPr/>
        <p:txBody>
          <a:bodyPr/>
          <a:lstStyle/>
          <a:p>
            <a:fld id="{EBBA2BBE-D6E6-4BE2-A029-E4C4FCB9ADED}" type="slidenum">
              <a:rPr lang="en-US" smtClean="0"/>
              <a:t>29</a:t>
            </a:fld>
            <a:endParaRPr lang="en-US" dirty="0"/>
          </a:p>
        </p:txBody>
      </p:sp>
      <p:graphicFrame>
        <p:nvGraphicFramePr>
          <p:cNvPr id="7" name="Table 6">
            <a:extLst>
              <a:ext uri="{FF2B5EF4-FFF2-40B4-BE49-F238E27FC236}">
                <a16:creationId xmlns:a16="http://schemas.microsoft.com/office/drawing/2014/main" id="{05BE5BD1-425C-4109-A154-D404F4CD0C6B}"/>
              </a:ext>
            </a:extLst>
          </p:cNvPr>
          <p:cNvGraphicFramePr>
            <a:graphicFrameLocks noGrp="1"/>
          </p:cNvGraphicFramePr>
          <p:nvPr/>
        </p:nvGraphicFramePr>
        <p:xfrm>
          <a:off x="642014" y="1404678"/>
          <a:ext cx="11288972" cy="3568315"/>
        </p:xfrm>
        <a:graphic>
          <a:graphicData uri="http://schemas.openxmlformats.org/drawingml/2006/table">
            <a:tbl>
              <a:tblPr firstRow="1" bandRow="1">
                <a:tableStyleId>{2D5ABB26-0587-4C30-8999-92F81FD0307C}</a:tableStyleId>
              </a:tblPr>
              <a:tblGrid>
                <a:gridCol w="872942">
                  <a:extLst>
                    <a:ext uri="{9D8B030D-6E8A-4147-A177-3AD203B41FA5}">
                      <a16:colId xmlns:a16="http://schemas.microsoft.com/office/drawing/2014/main" val="20000"/>
                    </a:ext>
                  </a:extLst>
                </a:gridCol>
                <a:gridCol w="3280840">
                  <a:extLst>
                    <a:ext uri="{9D8B030D-6E8A-4147-A177-3AD203B41FA5}">
                      <a16:colId xmlns:a16="http://schemas.microsoft.com/office/drawing/2014/main" val="20001"/>
                    </a:ext>
                  </a:extLst>
                </a:gridCol>
                <a:gridCol w="3375351">
                  <a:extLst>
                    <a:ext uri="{9D8B030D-6E8A-4147-A177-3AD203B41FA5}">
                      <a16:colId xmlns:a16="http://schemas.microsoft.com/office/drawing/2014/main" val="20002"/>
                    </a:ext>
                  </a:extLst>
                </a:gridCol>
                <a:gridCol w="3759839">
                  <a:extLst>
                    <a:ext uri="{9D8B030D-6E8A-4147-A177-3AD203B41FA5}">
                      <a16:colId xmlns:a16="http://schemas.microsoft.com/office/drawing/2014/main" val="20003"/>
                    </a:ext>
                  </a:extLst>
                </a:gridCol>
              </a:tblGrid>
              <a:tr h="744517">
                <a:tc>
                  <a:txBody>
                    <a:bodyPr/>
                    <a:lstStyle/>
                    <a:p>
                      <a:pPr algn="ctr"/>
                      <a:r>
                        <a:rPr lang="en-US" sz="2000" b="1" dirty="0">
                          <a:latin typeface="Times New Roman" pitchFamily="18" charset="0"/>
                          <a:cs typeface="Times New Roman" pitchFamily="18" charset="0"/>
                        </a:rPr>
                        <a:t>Sr.</a:t>
                      </a:r>
                      <a:r>
                        <a:rPr lang="en-US" sz="2000" b="1" baseline="0" dirty="0">
                          <a:latin typeface="Times New Roman" pitchFamily="18" charset="0"/>
                          <a:cs typeface="Times New Roman" pitchFamily="18" charset="0"/>
                        </a:rPr>
                        <a:t> No.</a:t>
                      </a:r>
                      <a:endParaRPr lang="en-US" sz="2000" b="1"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Title of</a:t>
                      </a:r>
                      <a:r>
                        <a:rPr lang="en-US" sz="2000" b="1" baseline="0">
                          <a:latin typeface="Times New Roman" pitchFamily="18" charset="0"/>
                          <a:cs typeface="Times New Roman" pitchFamily="18" charset="0"/>
                        </a:rPr>
                        <a:t> the Paper</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Author &amp;</a:t>
                      </a:r>
                      <a:r>
                        <a:rPr lang="en-US" sz="2000" b="1" baseline="0">
                          <a:latin typeface="Times New Roman" pitchFamily="18" charset="0"/>
                          <a:cs typeface="Times New Roman" pitchFamily="18" charset="0"/>
                        </a:rPr>
                        <a:t> Publication</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dirty="0">
                          <a:latin typeface="Times New Roman" pitchFamily="18" charset="0"/>
                          <a:cs typeface="Times New Roman" pitchFamily="18" charset="0"/>
                        </a:rPr>
                        <a:t>Main contribution</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823798">
                <a:tc>
                  <a:txBody>
                    <a:bodyPr/>
                    <a:lstStyle/>
                    <a:p>
                      <a:pPr algn="ctr"/>
                      <a:r>
                        <a:rPr lang="en-US" sz="1800" dirty="0">
                          <a:latin typeface="Times New Roman" pitchFamily="18" charset="0"/>
                          <a:cs typeface="Times New Roman" pitchFamily="18" charset="0"/>
                        </a:rPr>
                        <a:t>5</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Embedded Systems for Prototyping Underwater</a:t>
                      </a:r>
                    </a:p>
                    <a:p>
                      <a:pPr algn="just"/>
                      <a:r>
                        <a:rPr lang="en-US" sz="1800" b="0" i="0" u="none" strike="noStrike" kern="1200" baseline="0" dirty="0">
                          <a:solidFill>
                            <a:schemeClr val="tx1"/>
                          </a:solidFill>
                          <a:latin typeface="Times New Roman" pitchFamily="18" charset="0"/>
                          <a:ea typeface="+mn-ea"/>
                          <a:cs typeface="Times New Roman" pitchFamily="18" charset="0"/>
                        </a:rPr>
                        <a:t>Acoustic Networks: the DESERT Underwater Libraries on board the </a:t>
                      </a:r>
                      <a:r>
                        <a:rPr lang="en-US" sz="1800" b="0" i="0" u="none" strike="noStrike" kern="1200" baseline="0" dirty="0" err="1">
                          <a:solidFill>
                            <a:schemeClr val="tx1"/>
                          </a:solidFill>
                          <a:latin typeface="Times New Roman" pitchFamily="18" charset="0"/>
                          <a:ea typeface="+mn-ea"/>
                          <a:cs typeface="Times New Roman" pitchFamily="18" charset="0"/>
                        </a:rPr>
                        <a:t>PandaBoard</a:t>
                      </a:r>
                      <a:r>
                        <a:rPr lang="en-US" sz="1800" b="0" i="0" u="none" strike="noStrike" kern="1200" baseline="0" dirty="0">
                          <a:solidFill>
                            <a:schemeClr val="tx1"/>
                          </a:solidFill>
                          <a:latin typeface="Times New Roman" pitchFamily="18" charset="0"/>
                          <a:ea typeface="+mn-ea"/>
                          <a:cs typeface="Times New Roman" pitchFamily="18" charset="0"/>
                        </a:rPr>
                        <a:t> and </a:t>
                      </a:r>
                      <a:r>
                        <a:rPr lang="en-US" sz="1800" b="0" i="0" u="none" strike="noStrike" kern="1200" baseline="0" dirty="0" err="1">
                          <a:solidFill>
                            <a:schemeClr val="tx1"/>
                          </a:solidFill>
                          <a:latin typeface="Times New Roman" pitchFamily="18" charset="0"/>
                          <a:ea typeface="+mn-ea"/>
                          <a:cs typeface="Times New Roman" pitchFamily="18" charset="0"/>
                        </a:rPr>
                        <a:t>NetDCU</a:t>
                      </a:r>
                      <a:r>
                        <a:rPr lang="en-US" sz="1800" b="0" i="0" u="none" strike="noStrike" kern="1200" baseline="30000" dirty="0">
                          <a:solidFill>
                            <a:schemeClr val="tx1"/>
                          </a:solidFill>
                          <a:latin typeface="Times New Roman" pitchFamily="18" charset="0"/>
                          <a:ea typeface="+mn-ea"/>
                          <a:cs typeface="Times New Roman" pitchFamily="18" charset="0"/>
                        </a:rPr>
                        <a:t>[5]</a:t>
                      </a:r>
                      <a:endParaRPr lang="en-US" sz="1800" b="0" baseline="300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I. Calabrese, R. </a:t>
                      </a:r>
                      <a:r>
                        <a:rPr lang="en-US" sz="1800" b="0" i="0" u="none" strike="noStrike" kern="1200" baseline="0" dirty="0" err="1">
                          <a:solidFill>
                            <a:schemeClr val="tx1"/>
                          </a:solidFill>
                          <a:latin typeface="Times New Roman" pitchFamily="18" charset="0"/>
                          <a:ea typeface="+mn-ea"/>
                          <a:cs typeface="Times New Roman" pitchFamily="18" charset="0"/>
                        </a:rPr>
                        <a:t>Masiero</a:t>
                      </a:r>
                      <a:r>
                        <a:rPr lang="en-US" sz="1800" b="0" i="0" u="none" strike="noStrike" kern="1200" baseline="0" dirty="0">
                          <a:solidFill>
                            <a:schemeClr val="tx1"/>
                          </a:solidFill>
                          <a:latin typeface="Times New Roman" pitchFamily="18" charset="0"/>
                          <a:ea typeface="+mn-ea"/>
                          <a:cs typeface="Times New Roman" pitchFamily="18" charset="0"/>
                        </a:rPr>
                        <a:t>, P. </a:t>
                      </a:r>
                      <a:r>
                        <a:rPr lang="en-US" sz="1800" b="0" i="0" u="none" strike="noStrike" kern="1200" baseline="0" dirty="0" err="1">
                          <a:solidFill>
                            <a:schemeClr val="tx1"/>
                          </a:solidFill>
                          <a:latin typeface="Times New Roman" pitchFamily="18" charset="0"/>
                          <a:ea typeface="+mn-ea"/>
                          <a:cs typeface="Times New Roman" pitchFamily="18" charset="0"/>
                        </a:rPr>
                        <a:t>Casari</a:t>
                      </a:r>
                      <a:r>
                        <a:rPr lang="en-US" sz="1800" b="0" i="0" u="none" strike="noStrike" kern="1200" baseline="0" dirty="0">
                          <a:solidFill>
                            <a:schemeClr val="tx1"/>
                          </a:solidFill>
                          <a:latin typeface="Times New Roman" pitchFamily="18" charset="0"/>
                          <a:ea typeface="+mn-ea"/>
                          <a:cs typeface="Times New Roman" pitchFamily="18" charset="0"/>
                        </a:rPr>
                        <a:t>, L. </a:t>
                      </a:r>
                      <a:r>
                        <a:rPr lang="en-US" sz="1800" b="0" i="0" u="none" strike="noStrike" kern="1200" baseline="0" dirty="0" err="1">
                          <a:solidFill>
                            <a:schemeClr val="tx1"/>
                          </a:solidFill>
                          <a:latin typeface="Times New Roman" pitchFamily="18" charset="0"/>
                          <a:ea typeface="+mn-ea"/>
                          <a:cs typeface="Times New Roman" pitchFamily="18" charset="0"/>
                        </a:rPr>
                        <a:t>Vangelista</a:t>
                      </a:r>
                      <a:r>
                        <a:rPr lang="en-US" sz="1800" b="0" i="0" u="none" strike="noStrike" kern="1200" baseline="0" dirty="0">
                          <a:solidFill>
                            <a:schemeClr val="tx1"/>
                          </a:solidFill>
                          <a:latin typeface="Times New Roman" pitchFamily="18" charset="0"/>
                          <a:ea typeface="+mn-ea"/>
                          <a:cs typeface="Times New Roman" pitchFamily="18" charset="0"/>
                        </a:rPr>
                        <a:t> and M. </a:t>
                      </a:r>
                      <a:r>
                        <a:rPr lang="en-US" sz="1800" b="0" i="0" u="none" strike="noStrike" kern="1200" baseline="0" dirty="0" err="1">
                          <a:solidFill>
                            <a:schemeClr val="tx1"/>
                          </a:solidFill>
                          <a:latin typeface="Times New Roman" pitchFamily="18" charset="0"/>
                          <a:ea typeface="+mn-ea"/>
                          <a:cs typeface="Times New Roman" pitchFamily="18" charset="0"/>
                        </a:rPr>
                        <a:t>Zorzi</a:t>
                      </a:r>
                      <a:r>
                        <a:rPr lang="en-US" sz="1800" b="0" i="0" u="none" strike="noStrike" kern="1200" baseline="0" dirty="0">
                          <a:solidFill>
                            <a:schemeClr val="tx1"/>
                          </a:solidFill>
                          <a:latin typeface="Times New Roman" pitchFamily="18" charset="0"/>
                          <a:ea typeface="+mn-ea"/>
                          <a:cs typeface="Times New Roman" pitchFamily="18" charset="0"/>
                        </a:rPr>
                        <a:t>- in 2012 Oceans, Hampton Roads, VA, 2012, pp. 1-8.</a:t>
                      </a:r>
                      <a:endParaRPr lang="en-US" sz="1800" b="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This paper illustrate process to transfer ns2 simulation on various embedded computer boards such as </a:t>
                      </a:r>
                      <a:r>
                        <a:rPr lang="en-US" sz="1800" b="0" i="0" u="none" strike="noStrike" kern="1200" baseline="0" dirty="0" err="1">
                          <a:solidFill>
                            <a:schemeClr val="tx1"/>
                          </a:solidFill>
                          <a:latin typeface="Times New Roman" pitchFamily="18" charset="0"/>
                          <a:ea typeface="+mn-ea"/>
                          <a:cs typeface="Times New Roman" pitchFamily="18" charset="0"/>
                        </a:rPr>
                        <a:t>PandaBoard</a:t>
                      </a:r>
                      <a:r>
                        <a:rPr lang="en-US" sz="1800" b="0" i="0" u="none" strike="noStrike" kern="1200" baseline="0" dirty="0">
                          <a:solidFill>
                            <a:schemeClr val="tx1"/>
                          </a:solidFill>
                          <a:latin typeface="Times New Roman" pitchFamily="18" charset="0"/>
                          <a:ea typeface="+mn-ea"/>
                          <a:cs typeface="Times New Roman" pitchFamily="18" charset="0"/>
                        </a:rPr>
                        <a:t> and </a:t>
                      </a:r>
                      <a:r>
                        <a:rPr lang="en-US" sz="1800" b="0" i="0" u="none" strike="noStrike" kern="1200" baseline="0" dirty="0" err="1">
                          <a:solidFill>
                            <a:schemeClr val="tx1"/>
                          </a:solidFill>
                          <a:latin typeface="Times New Roman" pitchFamily="18" charset="0"/>
                          <a:ea typeface="+mn-ea"/>
                          <a:cs typeface="Times New Roman" pitchFamily="18" charset="0"/>
                        </a:rPr>
                        <a:t>NetDCU</a:t>
                      </a:r>
                      <a:r>
                        <a:rPr lang="en-US" sz="1800" b="0" i="0" u="none" strike="noStrike" kern="1200" baseline="0" dirty="0">
                          <a:solidFill>
                            <a:schemeClr val="tx1"/>
                          </a:solidFill>
                          <a:latin typeface="Times New Roman" pitchFamily="18" charset="0"/>
                          <a:ea typeface="+mn-ea"/>
                          <a:cs typeface="Times New Roman" pitchFamily="18" charset="0"/>
                        </a:rPr>
                        <a:t>.  It also provide supportive information on how to install NS, NS-Miracle libraries and DESERT Underwater libraries on board.</a:t>
                      </a:r>
                      <a:endParaRPr lang="en-US" sz="18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75501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6D3D-CEED-4B54-8E7F-BB64563E94C4}"/>
              </a:ext>
            </a:extLst>
          </p:cNvPr>
          <p:cNvSpPr>
            <a:spLocks noGrp="1"/>
          </p:cNvSpPr>
          <p:nvPr>
            <p:ph type="title"/>
          </p:nvPr>
        </p:nvSpPr>
        <p:spPr/>
        <p:txBody>
          <a:bodyPr/>
          <a:lstStyle/>
          <a:p>
            <a:r>
              <a:rPr lang="en-CA" dirty="0">
                <a:solidFill>
                  <a:schemeClr val="tx1"/>
                </a:solidFill>
                <a:cs typeface="Calibri" panose="020F0502020204030204" pitchFamily="34" charset="0"/>
              </a:rPr>
              <a:t>Problem definition for research project</a:t>
            </a:r>
            <a:endParaRPr lang="en-US" dirty="0">
              <a:solidFill>
                <a:schemeClr val="tx1"/>
              </a:solidFill>
            </a:endParaRPr>
          </a:p>
        </p:txBody>
      </p:sp>
      <p:sp>
        <p:nvSpPr>
          <p:cNvPr id="3" name="Content Placeholder 2">
            <a:extLst>
              <a:ext uri="{FF2B5EF4-FFF2-40B4-BE49-F238E27FC236}">
                <a16:creationId xmlns:a16="http://schemas.microsoft.com/office/drawing/2014/main" id="{9E38980A-4B5B-4624-A295-9E58B0E038BE}"/>
              </a:ext>
            </a:extLst>
          </p:cNvPr>
          <p:cNvSpPr>
            <a:spLocks noGrp="1"/>
          </p:cNvSpPr>
          <p:nvPr>
            <p:ph idx="1"/>
          </p:nvPr>
        </p:nvSpPr>
        <p:spPr>
          <a:xfrm>
            <a:off x="1219200" y="1207008"/>
            <a:ext cx="10134600" cy="1546240"/>
          </a:xfrm>
        </p:spPr>
        <p:txBody>
          <a:bodyPr/>
          <a:lstStyle/>
          <a:p>
            <a:pPr algn="just">
              <a:lnSpc>
                <a:spcPct val="90000"/>
              </a:lnSpc>
            </a:pPr>
            <a:r>
              <a:rPr lang="en-CA" dirty="0">
                <a:latin typeface="Calibri" panose="020F0502020204030204" pitchFamily="34" charset="0"/>
                <a:cs typeface="Calibri" panose="020F0502020204030204" pitchFamily="34" charset="0"/>
              </a:rPr>
              <a:t>Simulation of an underwater acoustic channel with environmental parameters supplied to Bellhop to predict performance of an underwater channel,  simulations focussed on Bedford Basin, Canada - shallow water with muddy bottoms at various water depths.  </a:t>
            </a:r>
            <a:endParaRPr lang="en-US" dirty="0"/>
          </a:p>
          <a:p>
            <a:endParaRPr lang="en-US" dirty="0"/>
          </a:p>
        </p:txBody>
      </p:sp>
      <p:sp>
        <p:nvSpPr>
          <p:cNvPr id="4" name="Footer Placeholder 3">
            <a:extLst>
              <a:ext uri="{FF2B5EF4-FFF2-40B4-BE49-F238E27FC236}">
                <a16:creationId xmlns:a16="http://schemas.microsoft.com/office/drawing/2014/main" id="{128CCAFB-4828-467E-924F-B5438D174AA3}"/>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ABC5713C-51D7-4C76-B7B4-AD0F15FDB982}"/>
              </a:ext>
            </a:extLst>
          </p:cNvPr>
          <p:cNvSpPr>
            <a:spLocks noGrp="1"/>
          </p:cNvSpPr>
          <p:nvPr>
            <p:ph type="sldNum" sz="quarter" idx="12"/>
          </p:nvPr>
        </p:nvSpPr>
        <p:spPr/>
        <p:txBody>
          <a:bodyPr/>
          <a:lstStyle/>
          <a:p>
            <a:fld id="{EBBA2BBE-D6E6-4BE2-A029-E4C4FCB9ADED}" type="slidenum">
              <a:rPr lang="en-US" smtClean="0"/>
              <a:t>3</a:t>
            </a:fld>
            <a:endParaRPr lang="en-US" dirty="0"/>
          </a:p>
        </p:txBody>
      </p:sp>
      <p:pic>
        <p:nvPicPr>
          <p:cNvPr id="6" name="Content Placeholder 6">
            <a:extLst>
              <a:ext uri="{FF2B5EF4-FFF2-40B4-BE49-F238E27FC236}">
                <a16:creationId xmlns:a16="http://schemas.microsoft.com/office/drawing/2014/main" id="{D16703C9-DFB2-44D4-82CB-2184E63267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49426" y="2682910"/>
            <a:ext cx="5502094" cy="2832502"/>
          </a:xfrm>
          <a:prstGeom prst="roundRect">
            <a:avLst>
              <a:gd name="adj" fmla="val 3876"/>
            </a:avLst>
          </a:prstGeom>
          <a:ln>
            <a:solidFill>
              <a:schemeClr val="accent1"/>
            </a:solidFill>
          </a:ln>
          <a:effectLst/>
        </p:spPr>
      </p:pic>
      <p:sp>
        <p:nvSpPr>
          <p:cNvPr id="7" name="Rectangle 6">
            <a:extLst>
              <a:ext uri="{FF2B5EF4-FFF2-40B4-BE49-F238E27FC236}">
                <a16:creationId xmlns:a16="http://schemas.microsoft.com/office/drawing/2014/main" id="{858D3D57-F72A-45FF-B6C1-BDA393E81BC9}"/>
              </a:ext>
            </a:extLst>
          </p:cNvPr>
          <p:cNvSpPr/>
          <p:nvPr/>
        </p:nvSpPr>
        <p:spPr>
          <a:xfrm>
            <a:off x="941196" y="5599292"/>
            <a:ext cx="5154804" cy="671915"/>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1: Robotic multi-vehicle collaboration –above and below water </a:t>
            </a:r>
            <a:r>
              <a:rPr lang="en-US" spc="-5" baseline="30000" dirty="0">
                <a:latin typeface="Calibri" panose="020F0502020204030204" pitchFamily="34" charset="0"/>
                <a:cs typeface="Calibri" panose="020F0502020204030204" pitchFamily="34" charset="0"/>
              </a:rPr>
              <a:t>[7]</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01562ADF-8DA1-466F-85B8-35BA9948D30F}"/>
              </a:ext>
            </a:extLst>
          </p:cNvPr>
          <p:cNvSpPr txBox="1">
            <a:spLocks/>
          </p:cNvSpPr>
          <p:nvPr/>
        </p:nvSpPr>
        <p:spPr>
          <a:xfrm>
            <a:off x="6983604" y="2522142"/>
            <a:ext cx="4370196" cy="3324698"/>
          </a:xfrm>
          <a:prstGeom prst="rect">
            <a:avLst/>
          </a:prstGeom>
        </p:spPr>
        <p:txBody>
          <a:bodyPr vert="horz" lIns="0" tIns="0" rIns="0" bIns="0" rtlCol="0">
            <a:noAutofit/>
          </a:bodyPr>
          <a:lstStyle>
            <a:lvl1pPr marL="171446" indent="-171446" algn="l" defTabSz="685783" rtl="0" eaLnBrk="1" latinLnBrk="0" hangingPunct="1">
              <a:lnSpc>
                <a:spcPts val="3000"/>
              </a:lnSpc>
              <a:spcBef>
                <a:spcPts val="751"/>
              </a:spcBef>
              <a:buFont typeface="Arial" panose="020B0604020202020204" pitchFamily="34" charset="0"/>
              <a:buChar char="•"/>
              <a:defRPr sz="2400" kern="1200">
                <a:solidFill>
                  <a:schemeClr val="tx1"/>
                </a:solidFill>
                <a:latin typeface="+mn-lt"/>
                <a:ea typeface="+mn-ea"/>
                <a:cs typeface="+mn-cs"/>
              </a:defRPr>
            </a:lvl1pPr>
            <a:lvl2pPr marL="514338" indent="-171446" algn="l" defTabSz="685783" rtl="0" eaLnBrk="1" latinLnBrk="0" hangingPunct="1">
              <a:lnSpc>
                <a:spcPts val="30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2pPr>
            <a:lvl3pPr marL="857229" indent="-171446" algn="l" defTabSz="685783" rtl="0" eaLnBrk="1" latinLnBrk="0" hangingPunct="1">
              <a:lnSpc>
                <a:spcPts val="30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3pPr>
            <a:lvl4pPr marL="1200121" indent="-171446" algn="l" defTabSz="685783" rtl="0" eaLnBrk="1" latinLnBrk="0" hangingPunct="1">
              <a:lnSpc>
                <a:spcPts val="30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4pPr>
            <a:lvl5pPr marL="1543012" indent="-171446" algn="l" defTabSz="685783" rtl="0" eaLnBrk="1" latinLnBrk="0" hangingPunct="1">
              <a:lnSpc>
                <a:spcPts val="3000"/>
              </a:lnSpc>
              <a:spcBef>
                <a:spcPts val="375"/>
              </a:spcBef>
              <a:buClr>
                <a:schemeClr val="tx2"/>
              </a:buClr>
              <a:buFont typeface="Arial" panose="020B0604020202020204" pitchFamily="34" charset="0"/>
              <a:buChar char="•"/>
              <a:defRPr sz="2400"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lgn="just">
              <a:lnSpc>
                <a:spcPct val="90000"/>
              </a:lnSpc>
              <a:buFont typeface="Arial" panose="020B0604020202020204" pitchFamily="34" charset="0"/>
              <a:buNone/>
            </a:pPr>
            <a:r>
              <a:rPr lang="en-CA" b="1" dirty="0">
                <a:latin typeface="Calibri" panose="020F0502020204030204" pitchFamily="34" charset="0"/>
                <a:cs typeface="Calibri" panose="020F0502020204030204" pitchFamily="34" charset="0"/>
              </a:rPr>
              <a:t>solution:  Bellhop modeling</a:t>
            </a:r>
          </a:p>
          <a:p>
            <a:pPr algn="just">
              <a:lnSpc>
                <a:spcPct val="90000"/>
              </a:lnSpc>
            </a:pPr>
            <a:r>
              <a:rPr lang="en-US" dirty="0">
                <a:latin typeface="Calibri" panose="020F0502020204030204" pitchFamily="34" charset="0"/>
                <a:cs typeface="Calibri" panose="020F0502020204030204" pitchFamily="34" charset="0"/>
              </a:rPr>
              <a:t>Provides an estimated operating range and depth for UUV</a:t>
            </a:r>
            <a:r>
              <a:rPr lang="en-US" baseline="30000"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deployment for simulations on multi-domain marine robots communications for above and below-water surveillance and characterization of floating marine objects.</a:t>
            </a:r>
            <a:r>
              <a:rPr lang="en-US" baseline="30000" dirty="0">
                <a:latin typeface="Calibri" panose="020F0502020204030204" pitchFamily="34" charset="0"/>
                <a:cs typeface="Calibri" panose="020F0502020204030204" pitchFamily="34" charset="0"/>
              </a:rPr>
              <a:t>[1]</a:t>
            </a:r>
          </a:p>
          <a:p>
            <a:pPr marL="0" indent="0" algn="just">
              <a:lnSpc>
                <a:spcPct val="90000"/>
              </a:lnSpc>
              <a:buFont typeface="Arial" panose="020B0604020202020204" pitchFamily="34" charset="0"/>
              <a:buNone/>
            </a:pPr>
            <a:endParaRPr lang="en-US" sz="1800" dirty="0">
              <a:latin typeface="Calibri" panose="020F0502020204030204" pitchFamily="34" charset="0"/>
              <a:cs typeface="Calibri" panose="020F0502020204030204" pitchFamily="34" charset="0"/>
            </a:endParaRPr>
          </a:p>
          <a:p>
            <a:pPr marL="0" indent="0" algn="just">
              <a:lnSpc>
                <a:spcPct val="90000"/>
              </a:lnSpc>
              <a:buFont typeface="Arial" panose="020B0604020202020204" pitchFamily="34" charset="0"/>
              <a:buNone/>
            </a:pPr>
            <a:r>
              <a:rPr lang="en-US" baseline="30000"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unmanned underwater vehicle</a:t>
            </a:r>
            <a:endParaRPr lang="en-CA" sz="1800" dirty="0">
              <a:latin typeface="Calibri" panose="020F0502020204030204" pitchFamily="34" charset="0"/>
              <a:cs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3639906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D2C5-F90F-46B7-994B-9C52B2D81964}"/>
              </a:ext>
            </a:extLst>
          </p:cNvPr>
          <p:cNvSpPr>
            <a:spLocks noGrp="1"/>
          </p:cNvSpPr>
          <p:nvPr>
            <p:ph type="title"/>
          </p:nvPr>
        </p:nvSpPr>
        <p:spPr>
          <a:xfrm>
            <a:off x="642014" y="0"/>
            <a:ext cx="10134600" cy="1007979"/>
          </a:xfrm>
        </p:spPr>
        <p:txBody>
          <a:bodyPr/>
          <a:lstStyle/>
          <a:p>
            <a:r>
              <a:rPr lang="en-US" dirty="0">
                <a:solidFill>
                  <a:schemeClr val="tx1"/>
                </a:solidFill>
              </a:rPr>
              <a:t>Relevant References from Literature Survey</a:t>
            </a:r>
          </a:p>
        </p:txBody>
      </p:sp>
      <p:sp>
        <p:nvSpPr>
          <p:cNvPr id="4" name="Footer Placeholder 3">
            <a:extLst>
              <a:ext uri="{FF2B5EF4-FFF2-40B4-BE49-F238E27FC236}">
                <a16:creationId xmlns:a16="http://schemas.microsoft.com/office/drawing/2014/main" id="{E16F8BA1-ED9C-4084-A115-939F2BF5B0C2}"/>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C9D3AFCD-2930-4522-8371-10ADDF46ECD9}"/>
              </a:ext>
            </a:extLst>
          </p:cNvPr>
          <p:cNvSpPr>
            <a:spLocks noGrp="1"/>
          </p:cNvSpPr>
          <p:nvPr>
            <p:ph type="sldNum" sz="quarter" idx="12"/>
          </p:nvPr>
        </p:nvSpPr>
        <p:spPr/>
        <p:txBody>
          <a:bodyPr/>
          <a:lstStyle/>
          <a:p>
            <a:fld id="{EBBA2BBE-D6E6-4BE2-A029-E4C4FCB9ADED}" type="slidenum">
              <a:rPr lang="en-US" smtClean="0"/>
              <a:t>30</a:t>
            </a:fld>
            <a:endParaRPr lang="en-US" dirty="0"/>
          </a:p>
        </p:txBody>
      </p:sp>
      <p:graphicFrame>
        <p:nvGraphicFramePr>
          <p:cNvPr id="7" name="Table 6">
            <a:extLst>
              <a:ext uri="{FF2B5EF4-FFF2-40B4-BE49-F238E27FC236}">
                <a16:creationId xmlns:a16="http://schemas.microsoft.com/office/drawing/2014/main" id="{05BE5BD1-425C-4109-A154-D404F4CD0C6B}"/>
              </a:ext>
            </a:extLst>
          </p:cNvPr>
          <p:cNvGraphicFramePr>
            <a:graphicFrameLocks noGrp="1"/>
          </p:cNvGraphicFramePr>
          <p:nvPr/>
        </p:nvGraphicFramePr>
        <p:xfrm>
          <a:off x="642014" y="1404678"/>
          <a:ext cx="11288972" cy="3568315"/>
        </p:xfrm>
        <a:graphic>
          <a:graphicData uri="http://schemas.openxmlformats.org/drawingml/2006/table">
            <a:tbl>
              <a:tblPr firstRow="1" bandRow="1">
                <a:tableStyleId>{2D5ABB26-0587-4C30-8999-92F81FD0307C}</a:tableStyleId>
              </a:tblPr>
              <a:tblGrid>
                <a:gridCol w="872942">
                  <a:extLst>
                    <a:ext uri="{9D8B030D-6E8A-4147-A177-3AD203B41FA5}">
                      <a16:colId xmlns:a16="http://schemas.microsoft.com/office/drawing/2014/main" val="20000"/>
                    </a:ext>
                  </a:extLst>
                </a:gridCol>
                <a:gridCol w="3280840">
                  <a:extLst>
                    <a:ext uri="{9D8B030D-6E8A-4147-A177-3AD203B41FA5}">
                      <a16:colId xmlns:a16="http://schemas.microsoft.com/office/drawing/2014/main" val="20001"/>
                    </a:ext>
                  </a:extLst>
                </a:gridCol>
                <a:gridCol w="3375351">
                  <a:extLst>
                    <a:ext uri="{9D8B030D-6E8A-4147-A177-3AD203B41FA5}">
                      <a16:colId xmlns:a16="http://schemas.microsoft.com/office/drawing/2014/main" val="20002"/>
                    </a:ext>
                  </a:extLst>
                </a:gridCol>
                <a:gridCol w="3759839">
                  <a:extLst>
                    <a:ext uri="{9D8B030D-6E8A-4147-A177-3AD203B41FA5}">
                      <a16:colId xmlns:a16="http://schemas.microsoft.com/office/drawing/2014/main" val="20003"/>
                    </a:ext>
                  </a:extLst>
                </a:gridCol>
              </a:tblGrid>
              <a:tr h="744517">
                <a:tc>
                  <a:txBody>
                    <a:bodyPr/>
                    <a:lstStyle/>
                    <a:p>
                      <a:pPr algn="ctr"/>
                      <a:r>
                        <a:rPr lang="en-US" sz="2000" b="1" dirty="0">
                          <a:latin typeface="Times New Roman" pitchFamily="18" charset="0"/>
                          <a:cs typeface="Times New Roman" pitchFamily="18" charset="0"/>
                        </a:rPr>
                        <a:t>Sr.</a:t>
                      </a:r>
                      <a:r>
                        <a:rPr lang="en-US" sz="2000" b="1" baseline="0" dirty="0">
                          <a:latin typeface="Times New Roman" pitchFamily="18" charset="0"/>
                          <a:cs typeface="Times New Roman" pitchFamily="18" charset="0"/>
                        </a:rPr>
                        <a:t> No.</a:t>
                      </a:r>
                      <a:endParaRPr lang="en-US" sz="2000" b="1"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Title of</a:t>
                      </a:r>
                      <a:r>
                        <a:rPr lang="en-US" sz="2000" b="1" baseline="0">
                          <a:latin typeface="Times New Roman" pitchFamily="18" charset="0"/>
                          <a:cs typeface="Times New Roman" pitchFamily="18" charset="0"/>
                        </a:rPr>
                        <a:t> the Paper</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a:latin typeface="Times New Roman" pitchFamily="18" charset="0"/>
                          <a:cs typeface="Times New Roman" pitchFamily="18" charset="0"/>
                        </a:rPr>
                        <a:t>Author &amp;</a:t>
                      </a:r>
                      <a:r>
                        <a:rPr lang="en-US" sz="2000" b="1" baseline="0">
                          <a:latin typeface="Times New Roman" pitchFamily="18" charset="0"/>
                          <a:cs typeface="Times New Roman" pitchFamily="18" charset="0"/>
                        </a:rPr>
                        <a:t> Publication</a:t>
                      </a:r>
                      <a:endParaRPr lang="en-US" sz="2000" b="1">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2000" b="1" dirty="0">
                          <a:latin typeface="Times New Roman" pitchFamily="18" charset="0"/>
                          <a:cs typeface="Times New Roman" pitchFamily="18" charset="0"/>
                        </a:rPr>
                        <a:t>Main contribution</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823798">
                <a:tc>
                  <a:txBody>
                    <a:bodyPr/>
                    <a:lstStyle/>
                    <a:p>
                      <a:pPr algn="ctr"/>
                      <a:r>
                        <a:rPr lang="en-US" sz="1800" dirty="0">
                          <a:latin typeface="Times New Roman" pitchFamily="18" charset="0"/>
                          <a:cs typeface="Times New Roman" pitchFamily="18" charset="0"/>
                        </a:rPr>
                        <a:t>6</a:t>
                      </a: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Embedded Systems for Prototyping Underwater</a:t>
                      </a:r>
                    </a:p>
                    <a:p>
                      <a:pPr algn="just"/>
                      <a:r>
                        <a:rPr lang="en-US" sz="1800" b="0" i="0" u="none" strike="noStrike" kern="1200" baseline="0" dirty="0">
                          <a:solidFill>
                            <a:schemeClr val="tx1"/>
                          </a:solidFill>
                          <a:latin typeface="Times New Roman" pitchFamily="18" charset="0"/>
                          <a:ea typeface="+mn-ea"/>
                          <a:cs typeface="Times New Roman" pitchFamily="18" charset="0"/>
                        </a:rPr>
                        <a:t>Acoustic Networks: the DESERT Underwater Libraries on board the </a:t>
                      </a:r>
                      <a:r>
                        <a:rPr lang="en-US" sz="1800" b="0" i="0" u="none" strike="noStrike" kern="1200" baseline="0" dirty="0" err="1">
                          <a:solidFill>
                            <a:schemeClr val="tx1"/>
                          </a:solidFill>
                          <a:latin typeface="Times New Roman" pitchFamily="18" charset="0"/>
                          <a:ea typeface="+mn-ea"/>
                          <a:cs typeface="Times New Roman" pitchFamily="18" charset="0"/>
                        </a:rPr>
                        <a:t>PandaBoard</a:t>
                      </a:r>
                      <a:r>
                        <a:rPr lang="en-US" sz="1800" b="0" i="0" u="none" strike="noStrike" kern="1200" baseline="0" dirty="0">
                          <a:solidFill>
                            <a:schemeClr val="tx1"/>
                          </a:solidFill>
                          <a:latin typeface="Times New Roman" pitchFamily="18" charset="0"/>
                          <a:ea typeface="+mn-ea"/>
                          <a:cs typeface="Times New Roman" pitchFamily="18" charset="0"/>
                        </a:rPr>
                        <a:t> and </a:t>
                      </a:r>
                      <a:r>
                        <a:rPr lang="en-US" sz="1800" b="0" i="0" u="none" strike="noStrike" kern="1200" baseline="0" dirty="0" err="1">
                          <a:solidFill>
                            <a:schemeClr val="tx1"/>
                          </a:solidFill>
                          <a:latin typeface="Times New Roman" pitchFamily="18" charset="0"/>
                          <a:ea typeface="+mn-ea"/>
                          <a:cs typeface="Times New Roman" pitchFamily="18" charset="0"/>
                        </a:rPr>
                        <a:t>NetDCU</a:t>
                      </a:r>
                      <a:r>
                        <a:rPr lang="en-US" sz="1800" b="0" i="0" u="none" strike="noStrike" kern="1200" baseline="30000" dirty="0">
                          <a:solidFill>
                            <a:schemeClr val="tx1"/>
                          </a:solidFill>
                          <a:latin typeface="Times New Roman" pitchFamily="18" charset="0"/>
                          <a:ea typeface="+mn-ea"/>
                          <a:cs typeface="Times New Roman" pitchFamily="18" charset="0"/>
                        </a:rPr>
                        <a:t>[5]</a:t>
                      </a:r>
                      <a:endParaRPr lang="en-US" sz="1800" b="0" baseline="300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I. Calabrese, R. </a:t>
                      </a:r>
                      <a:r>
                        <a:rPr lang="en-US" sz="1800" b="0" i="0" u="none" strike="noStrike" kern="1200" baseline="0" dirty="0" err="1">
                          <a:solidFill>
                            <a:schemeClr val="tx1"/>
                          </a:solidFill>
                          <a:latin typeface="Times New Roman" pitchFamily="18" charset="0"/>
                          <a:ea typeface="+mn-ea"/>
                          <a:cs typeface="Times New Roman" pitchFamily="18" charset="0"/>
                        </a:rPr>
                        <a:t>Masiero</a:t>
                      </a:r>
                      <a:r>
                        <a:rPr lang="en-US" sz="1800" b="0" i="0" u="none" strike="noStrike" kern="1200" baseline="0" dirty="0">
                          <a:solidFill>
                            <a:schemeClr val="tx1"/>
                          </a:solidFill>
                          <a:latin typeface="Times New Roman" pitchFamily="18" charset="0"/>
                          <a:ea typeface="+mn-ea"/>
                          <a:cs typeface="Times New Roman" pitchFamily="18" charset="0"/>
                        </a:rPr>
                        <a:t>, P. </a:t>
                      </a:r>
                      <a:r>
                        <a:rPr lang="en-US" sz="1800" b="0" i="0" u="none" strike="noStrike" kern="1200" baseline="0" dirty="0" err="1">
                          <a:solidFill>
                            <a:schemeClr val="tx1"/>
                          </a:solidFill>
                          <a:latin typeface="Times New Roman" pitchFamily="18" charset="0"/>
                          <a:ea typeface="+mn-ea"/>
                          <a:cs typeface="Times New Roman" pitchFamily="18" charset="0"/>
                        </a:rPr>
                        <a:t>Casari</a:t>
                      </a:r>
                      <a:r>
                        <a:rPr lang="en-US" sz="1800" b="0" i="0" u="none" strike="noStrike" kern="1200" baseline="0" dirty="0">
                          <a:solidFill>
                            <a:schemeClr val="tx1"/>
                          </a:solidFill>
                          <a:latin typeface="Times New Roman" pitchFamily="18" charset="0"/>
                          <a:ea typeface="+mn-ea"/>
                          <a:cs typeface="Times New Roman" pitchFamily="18" charset="0"/>
                        </a:rPr>
                        <a:t>, L. </a:t>
                      </a:r>
                      <a:r>
                        <a:rPr lang="en-US" sz="1800" b="0" i="0" u="none" strike="noStrike" kern="1200" baseline="0" dirty="0" err="1">
                          <a:solidFill>
                            <a:schemeClr val="tx1"/>
                          </a:solidFill>
                          <a:latin typeface="Times New Roman" pitchFamily="18" charset="0"/>
                          <a:ea typeface="+mn-ea"/>
                          <a:cs typeface="Times New Roman" pitchFamily="18" charset="0"/>
                        </a:rPr>
                        <a:t>Vangelista</a:t>
                      </a:r>
                      <a:r>
                        <a:rPr lang="en-US" sz="1800" b="0" i="0" u="none" strike="noStrike" kern="1200" baseline="0" dirty="0">
                          <a:solidFill>
                            <a:schemeClr val="tx1"/>
                          </a:solidFill>
                          <a:latin typeface="Times New Roman" pitchFamily="18" charset="0"/>
                          <a:ea typeface="+mn-ea"/>
                          <a:cs typeface="Times New Roman" pitchFamily="18" charset="0"/>
                        </a:rPr>
                        <a:t> and M. </a:t>
                      </a:r>
                      <a:r>
                        <a:rPr lang="en-US" sz="1800" b="0" i="0" u="none" strike="noStrike" kern="1200" baseline="0" dirty="0" err="1">
                          <a:solidFill>
                            <a:schemeClr val="tx1"/>
                          </a:solidFill>
                          <a:latin typeface="Times New Roman" pitchFamily="18" charset="0"/>
                          <a:ea typeface="+mn-ea"/>
                          <a:cs typeface="Times New Roman" pitchFamily="18" charset="0"/>
                        </a:rPr>
                        <a:t>Zorzi</a:t>
                      </a:r>
                      <a:r>
                        <a:rPr lang="en-US" sz="1800" b="0" i="0" u="none" strike="noStrike" kern="1200" baseline="0" dirty="0">
                          <a:solidFill>
                            <a:schemeClr val="tx1"/>
                          </a:solidFill>
                          <a:latin typeface="Times New Roman" pitchFamily="18" charset="0"/>
                          <a:ea typeface="+mn-ea"/>
                          <a:cs typeface="Times New Roman" pitchFamily="18" charset="0"/>
                        </a:rPr>
                        <a:t>- in 2012 Oceans, Hampton Roads, VA, 2012, pp. 1-8.</a:t>
                      </a:r>
                      <a:endParaRPr lang="en-US" sz="1800" b="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b="0" i="0" u="none" strike="noStrike" kern="1200" baseline="0" dirty="0">
                          <a:solidFill>
                            <a:schemeClr val="tx1"/>
                          </a:solidFill>
                          <a:latin typeface="Times New Roman" pitchFamily="18" charset="0"/>
                          <a:ea typeface="+mn-ea"/>
                          <a:cs typeface="Times New Roman" pitchFamily="18" charset="0"/>
                        </a:rPr>
                        <a:t>This paper illustrate process to transfer ns2 simulation on various embedded computer boards such as </a:t>
                      </a:r>
                      <a:r>
                        <a:rPr lang="en-US" sz="1800" b="0" i="0" u="none" strike="noStrike" kern="1200" baseline="0" dirty="0" err="1">
                          <a:solidFill>
                            <a:schemeClr val="tx1"/>
                          </a:solidFill>
                          <a:latin typeface="Times New Roman" pitchFamily="18" charset="0"/>
                          <a:ea typeface="+mn-ea"/>
                          <a:cs typeface="Times New Roman" pitchFamily="18" charset="0"/>
                        </a:rPr>
                        <a:t>PandaBoard</a:t>
                      </a:r>
                      <a:r>
                        <a:rPr lang="en-US" sz="1800" b="0" i="0" u="none" strike="noStrike" kern="1200" baseline="0" dirty="0">
                          <a:solidFill>
                            <a:schemeClr val="tx1"/>
                          </a:solidFill>
                          <a:latin typeface="Times New Roman" pitchFamily="18" charset="0"/>
                          <a:ea typeface="+mn-ea"/>
                          <a:cs typeface="Times New Roman" pitchFamily="18" charset="0"/>
                        </a:rPr>
                        <a:t> and </a:t>
                      </a:r>
                      <a:r>
                        <a:rPr lang="en-US" sz="1800" b="0" i="0" u="none" strike="noStrike" kern="1200" baseline="0" dirty="0" err="1">
                          <a:solidFill>
                            <a:schemeClr val="tx1"/>
                          </a:solidFill>
                          <a:latin typeface="Times New Roman" pitchFamily="18" charset="0"/>
                          <a:ea typeface="+mn-ea"/>
                          <a:cs typeface="Times New Roman" pitchFamily="18" charset="0"/>
                        </a:rPr>
                        <a:t>NetDCU</a:t>
                      </a:r>
                      <a:r>
                        <a:rPr lang="en-US" sz="1800" b="0" i="0" u="none" strike="noStrike" kern="1200" baseline="0" dirty="0">
                          <a:solidFill>
                            <a:schemeClr val="tx1"/>
                          </a:solidFill>
                          <a:latin typeface="Times New Roman" pitchFamily="18" charset="0"/>
                          <a:ea typeface="+mn-ea"/>
                          <a:cs typeface="Times New Roman" pitchFamily="18" charset="0"/>
                        </a:rPr>
                        <a:t>.  It also provide supportive information on how to install NS, NS-Miracle libraries and DESERT Underwater libraries on board.</a:t>
                      </a:r>
                      <a:endParaRPr lang="en-US" sz="1800" dirty="0">
                        <a:latin typeface="Times New Roman" pitchFamily="18" charset="0"/>
                        <a:cs typeface="Times New Roman" pitchFamily="18" charset="0"/>
                      </a:endParaRPr>
                    </a:p>
                  </a:txBody>
                  <a:tcPr marL="100610" marR="100610" marT="50305" marB="503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85868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E3ED-5EFD-4257-99AC-42033A0BAB2C}"/>
              </a:ext>
            </a:extLst>
          </p:cNvPr>
          <p:cNvSpPr>
            <a:spLocks noGrp="1"/>
          </p:cNvSpPr>
          <p:nvPr>
            <p:ph type="title"/>
          </p:nvPr>
        </p:nvSpPr>
        <p:spPr/>
        <p:txBody>
          <a:bodyPr/>
          <a:lstStyle/>
          <a:p>
            <a:r>
              <a:rPr lang="en-US" dirty="0">
                <a:solidFill>
                  <a:schemeClr val="tx1"/>
                </a:solidFill>
              </a:rPr>
              <a:t>Simulation objectives (1 / 2) </a:t>
            </a:r>
            <a:endParaRPr lang="en-US" dirty="0"/>
          </a:p>
        </p:txBody>
      </p:sp>
      <p:sp>
        <p:nvSpPr>
          <p:cNvPr id="3" name="Content Placeholder 2">
            <a:extLst>
              <a:ext uri="{FF2B5EF4-FFF2-40B4-BE49-F238E27FC236}">
                <a16:creationId xmlns:a16="http://schemas.microsoft.com/office/drawing/2014/main" id="{EB134C61-FA68-41BA-A306-42268443A8CE}"/>
              </a:ext>
            </a:extLst>
          </p:cNvPr>
          <p:cNvSpPr>
            <a:spLocks noGrp="1"/>
          </p:cNvSpPr>
          <p:nvPr>
            <p:ph idx="1"/>
          </p:nvPr>
        </p:nvSpPr>
        <p:spPr>
          <a:xfrm>
            <a:off x="6782636" y="1505992"/>
            <a:ext cx="4571163" cy="4351086"/>
          </a:xfrm>
        </p:spPr>
        <p:txBody>
          <a:bodyPr/>
          <a:lstStyle/>
          <a:p>
            <a:pPr algn="just">
              <a:lnSpc>
                <a:spcPct val="90000"/>
              </a:lnSpc>
            </a:pPr>
            <a:r>
              <a:rPr lang="en-US" dirty="0">
                <a:cs typeface="Calibri" panose="020F0502020204030204" pitchFamily="34" charset="0"/>
              </a:rPr>
              <a:t>concept of operation: heterogeneous marine robots (unmanned underwater vehicle (UUV), unmanned surface vehicle (USV), and unmanned aerial vehicle (UAV)) collaboratively acquire situational awareness on a floating target</a:t>
            </a:r>
          </a:p>
          <a:p>
            <a:pPr marL="0" indent="0" algn="just">
              <a:lnSpc>
                <a:spcPct val="90000"/>
              </a:lnSpc>
              <a:buNone/>
            </a:pPr>
            <a:endParaRPr lang="en-US" dirty="0">
              <a:cs typeface="Calibri" panose="020F0502020204030204" pitchFamily="34" charset="0"/>
            </a:endParaRPr>
          </a:p>
          <a:p>
            <a:pPr algn="just">
              <a:lnSpc>
                <a:spcPct val="90000"/>
              </a:lnSpc>
            </a:pPr>
            <a:r>
              <a:rPr lang="en-US" dirty="0">
                <a:cs typeface="Calibri" panose="020F0502020204030204" pitchFamily="34" charset="0"/>
              </a:rPr>
              <a:t>analyze impact of channel characteristics on underwater communications</a:t>
            </a:r>
          </a:p>
        </p:txBody>
      </p:sp>
      <p:sp>
        <p:nvSpPr>
          <p:cNvPr id="4" name="Footer Placeholder 3">
            <a:extLst>
              <a:ext uri="{FF2B5EF4-FFF2-40B4-BE49-F238E27FC236}">
                <a16:creationId xmlns:a16="http://schemas.microsoft.com/office/drawing/2014/main" id="{10D83E24-1039-4B11-AA27-E046A79B11AE}"/>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0F0C7453-0F67-46D6-87C2-6AF8271666D1}"/>
              </a:ext>
            </a:extLst>
          </p:cNvPr>
          <p:cNvSpPr>
            <a:spLocks noGrp="1"/>
          </p:cNvSpPr>
          <p:nvPr>
            <p:ph type="sldNum" sz="quarter" idx="12"/>
          </p:nvPr>
        </p:nvSpPr>
        <p:spPr/>
        <p:txBody>
          <a:bodyPr/>
          <a:lstStyle/>
          <a:p>
            <a:fld id="{EBBA2BBE-D6E6-4BE2-A029-E4C4FCB9ADED}" type="slidenum">
              <a:rPr lang="en-US" smtClean="0"/>
              <a:t>4</a:t>
            </a:fld>
            <a:endParaRPr lang="en-US" dirty="0"/>
          </a:p>
        </p:txBody>
      </p:sp>
      <p:pic>
        <p:nvPicPr>
          <p:cNvPr id="6" name="Content Placeholder 6">
            <a:extLst>
              <a:ext uri="{FF2B5EF4-FFF2-40B4-BE49-F238E27FC236}">
                <a16:creationId xmlns:a16="http://schemas.microsoft.com/office/drawing/2014/main" id="{39213C4C-86D5-4FDB-A1D1-8F7298A20D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1" y="1535344"/>
            <a:ext cx="5154805" cy="3434906"/>
          </a:xfrm>
          <a:prstGeom prst="roundRect">
            <a:avLst>
              <a:gd name="adj" fmla="val 3876"/>
            </a:avLst>
          </a:prstGeom>
          <a:ln>
            <a:solidFill>
              <a:schemeClr val="accent1"/>
            </a:solidFill>
          </a:ln>
          <a:effectLst/>
        </p:spPr>
      </p:pic>
      <p:sp>
        <p:nvSpPr>
          <p:cNvPr id="7" name="Rectangle 6">
            <a:extLst>
              <a:ext uri="{FF2B5EF4-FFF2-40B4-BE49-F238E27FC236}">
                <a16:creationId xmlns:a16="http://schemas.microsoft.com/office/drawing/2014/main" id="{FECA5EA1-F6E6-4121-A369-ECCE0AFD5B82}"/>
              </a:ext>
            </a:extLst>
          </p:cNvPr>
          <p:cNvSpPr/>
          <p:nvPr/>
        </p:nvSpPr>
        <p:spPr>
          <a:xfrm>
            <a:off x="0" y="5122058"/>
            <a:ext cx="6142216" cy="375552"/>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2: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Bathymetry</a:t>
            </a:r>
            <a:r>
              <a:rPr lang="en-US" i="1" dirty="0">
                <a:latin typeface="Calibri" panose="020F0502020204030204" pitchFamily="34" charset="0"/>
                <a:ea typeface="Calibri" panose="020F0502020204030204" pitchFamily="34" charset="0"/>
                <a:cs typeface="Times New Roman" panose="02020603050405020304" pitchFamily="18" charset="0"/>
              </a:rPr>
              <a:t> of Bedford Basin - Halifax, Canada</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191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E3ED-5EFD-4257-99AC-42033A0BAB2C}"/>
              </a:ext>
            </a:extLst>
          </p:cNvPr>
          <p:cNvSpPr>
            <a:spLocks noGrp="1"/>
          </p:cNvSpPr>
          <p:nvPr>
            <p:ph type="title"/>
          </p:nvPr>
        </p:nvSpPr>
        <p:spPr/>
        <p:txBody>
          <a:bodyPr/>
          <a:lstStyle/>
          <a:p>
            <a:r>
              <a:rPr lang="en-US" dirty="0">
                <a:solidFill>
                  <a:schemeClr val="tx1"/>
                </a:solidFill>
              </a:rPr>
              <a:t>Simulation objectives (2 / 2) </a:t>
            </a:r>
            <a:endParaRPr lang="en-US" dirty="0"/>
          </a:p>
        </p:txBody>
      </p:sp>
      <p:sp>
        <p:nvSpPr>
          <p:cNvPr id="3" name="Content Placeholder 2">
            <a:extLst>
              <a:ext uri="{FF2B5EF4-FFF2-40B4-BE49-F238E27FC236}">
                <a16:creationId xmlns:a16="http://schemas.microsoft.com/office/drawing/2014/main" id="{EB134C61-FA68-41BA-A306-42268443A8CE}"/>
              </a:ext>
            </a:extLst>
          </p:cNvPr>
          <p:cNvSpPr>
            <a:spLocks noGrp="1"/>
          </p:cNvSpPr>
          <p:nvPr>
            <p:ph idx="1"/>
          </p:nvPr>
        </p:nvSpPr>
        <p:spPr>
          <a:xfrm>
            <a:off x="6591718" y="1505992"/>
            <a:ext cx="4762081" cy="4351086"/>
          </a:xfrm>
        </p:spPr>
        <p:txBody>
          <a:bodyPr/>
          <a:lstStyle/>
          <a:p>
            <a:pPr algn="just">
              <a:lnSpc>
                <a:spcPct val="90000"/>
              </a:lnSpc>
            </a:pPr>
            <a:r>
              <a:rPr lang="en-US" dirty="0">
                <a:cs typeface="Calibri" panose="020F0502020204030204" pitchFamily="34" charset="0"/>
              </a:rPr>
              <a:t>prior to deploying robots, predict communication system performance</a:t>
            </a:r>
          </a:p>
          <a:p>
            <a:pPr algn="just">
              <a:lnSpc>
                <a:spcPct val="90000"/>
              </a:lnSpc>
            </a:pPr>
            <a:endParaRPr lang="en-US" dirty="0">
              <a:cs typeface="Calibri" panose="020F0502020204030204" pitchFamily="34" charset="0"/>
            </a:endParaRPr>
          </a:p>
          <a:p>
            <a:pPr algn="just">
              <a:lnSpc>
                <a:spcPct val="90000"/>
              </a:lnSpc>
            </a:pPr>
            <a:r>
              <a:rPr lang="en-US" dirty="0">
                <a:cs typeface="Calibri" panose="020F0502020204030204" pitchFamily="34" charset="0"/>
              </a:rPr>
              <a:t>provide guidance on best physical layout to deploy underwater vehicles</a:t>
            </a:r>
          </a:p>
          <a:p>
            <a:pPr algn="just">
              <a:lnSpc>
                <a:spcPct val="90000"/>
              </a:lnSpc>
            </a:pPr>
            <a:endParaRPr lang="en-US" dirty="0">
              <a:cs typeface="Calibri" panose="020F0502020204030204" pitchFamily="34" charset="0"/>
            </a:endParaRPr>
          </a:p>
          <a:p>
            <a:pPr algn="just">
              <a:lnSpc>
                <a:spcPct val="90000"/>
              </a:lnSpc>
            </a:pPr>
            <a:r>
              <a:rPr lang="en-US" dirty="0">
                <a:cs typeface="Calibri" panose="020F0502020204030204" pitchFamily="34" charset="0"/>
              </a:rPr>
              <a:t>provide estimates on parameters for link budget calculation</a:t>
            </a:r>
          </a:p>
        </p:txBody>
      </p:sp>
      <p:sp>
        <p:nvSpPr>
          <p:cNvPr id="4" name="Footer Placeholder 3">
            <a:extLst>
              <a:ext uri="{FF2B5EF4-FFF2-40B4-BE49-F238E27FC236}">
                <a16:creationId xmlns:a16="http://schemas.microsoft.com/office/drawing/2014/main" id="{10D83E24-1039-4B11-AA27-E046A79B11AE}"/>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0F0C7453-0F67-46D6-87C2-6AF8271666D1}"/>
              </a:ext>
            </a:extLst>
          </p:cNvPr>
          <p:cNvSpPr>
            <a:spLocks noGrp="1"/>
          </p:cNvSpPr>
          <p:nvPr>
            <p:ph type="sldNum" sz="quarter" idx="12"/>
          </p:nvPr>
        </p:nvSpPr>
        <p:spPr/>
        <p:txBody>
          <a:bodyPr/>
          <a:lstStyle/>
          <a:p>
            <a:fld id="{EBBA2BBE-D6E6-4BE2-A029-E4C4FCB9ADED}" type="slidenum">
              <a:rPr lang="en-US" smtClean="0"/>
              <a:t>5</a:t>
            </a:fld>
            <a:endParaRPr lang="en-US" dirty="0"/>
          </a:p>
        </p:txBody>
      </p:sp>
      <p:pic>
        <p:nvPicPr>
          <p:cNvPr id="7" name="Content Placeholder 6">
            <a:extLst>
              <a:ext uri="{FF2B5EF4-FFF2-40B4-BE49-F238E27FC236}">
                <a16:creationId xmlns:a16="http://schemas.microsoft.com/office/drawing/2014/main" id="{179EF9CA-13DC-42AF-B72A-55EA267D49B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39424" y="1535344"/>
            <a:ext cx="5152358" cy="3434906"/>
          </a:xfrm>
          <a:prstGeom prst="roundRect">
            <a:avLst>
              <a:gd name="adj" fmla="val 3876"/>
            </a:avLst>
          </a:prstGeom>
          <a:ln>
            <a:solidFill>
              <a:schemeClr val="accent1"/>
            </a:solidFill>
          </a:ln>
          <a:effectLst/>
        </p:spPr>
      </p:pic>
      <p:sp>
        <p:nvSpPr>
          <p:cNvPr id="8" name="Rectangle 7">
            <a:extLst>
              <a:ext uri="{FF2B5EF4-FFF2-40B4-BE49-F238E27FC236}">
                <a16:creationId xmlns:a16="http://schemas.microsoft.com/office/drawing/2014/main" id="{EF68FA57-F332-4FBA-BF03-7545584E808E}"/>
              </a:ext>
            </a:extLst>
          </p:cNvPr>
          <p:cNvSpPr/>
          <p:nvPr/>
        </p:nvSpPr>
        <p:spPr>
          <a:xfrm>
            <a:off x="-106344" y="5134880"/>
            <a:ext cx="6617676" cy="671915"/>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3: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sound-speed profile</a:t>
            </a:r>
            <a:r>
              <a:rPr lang="en-US" i="1" dirty="0">
                <a:latin typeface="Calibri" panose="020F0502020204030204" pitchFamily="34" charset="0"/>
                <a:ea typeface="Calibri" panose="020F0502020204030204" pitchFamily="34" charset="0"/>
                <a:cs typeface="Times New Roman" panose="02020603050405020304" pitchFamily="18" charset="0"/>
              </a:rPr>
              <a:t> of Bedford Basin used for simulation test cases</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9275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E65A2-E883-4A5D-A0D5-73ADA5338713}"/>
              </a:ext>
            </a:extLst>
          </p:cNvPr>
          <p:cNvSpPr>
            <a:spLocks noGrp="1"/>
          </p:cNvSpPr>
          <p:nvPr>
            <p:ph type="title"/>
          </p:nvPr>
        </p:nvSpPr>
        <p:spPr>
          <a:xfrm>
            <a:off x="1219199" y="5"/>
            <a:ext cx="10245969" cy="1007979"/>
          </a:xfrm>
        </p:spPr>
        <p:txBody>
          <a:bodyPr/>
          <a:lstStyle/>
          <a:p>
            <a:r>
              <a:rPr lang="en-US" dirty="0">
                <a:solidFill>
                  <a:schemeClr val="tx1"/>
                </a:solidFill>
              </a:rPr>
              <a:t>Bedford Basin bathymetry used for simulation cases</a:t>
            </a:r>
            <a:endParaRPr lang="en-CA" dirty="0"/>
          </a:p>
        </p:txBody>
      </p:sp>
      <p:sp>
        <p:nvSpPr>
          <p:cNvPr id="4" name="Footer Placeholder 3">
            <a:extLst>
              <a:ext uri="{FF2B5EF4-FFF2-40B4-BE49-F238E27FC236}">
                <a16:creationId xmlns:a16="http://schemas.microsoft.com/office/drawing/2014/main" id="{4F9A50E6-13CB-4207-AA7B-65F747E5BC24}"/>
              </a:ext>
            </a:extLst>
          </p:cNvPr>
          <p:cNvSpPr>
            <a:spLocks noGrp="1"/>
          </p:cNvSpPr>
          <p:nvPr>
            <p:ph type="ftr" sz="quarter" idx="11"/>
          </p:nvPr>
        </p:nvSpPr>
        <p:spPr/>
        <p:txBody>
          <a:bodyPr/>
          <a:lstStyle/>
          <a:p>
            <a:r>
              <a:rPr lang="en-US"/>
              <a:t>Underwater Channel Characterization for Shallow water Multi-domain communications, J. Patel, M. Seto</a:t>
            </a:r>
            <a:endParaRPr lang="en-US" dirty="0"/>
          </a:p>
        </p:txBody>
      </p:sp>
      <p:sp>
        <p:nvSpPr>
          <p:cNvPr id="5" name="Slide Number Placeholder 4">
            <a:extLst>
              <a:ext uri="{FF2B5EF4-FFF2-40B4-BE49-F238E27FC236}">
                <a16:creationId xmlns:a16="http://schemas.microsoft.com/office/drawing/2014/main" id="{CCEFB1FC-2BAF-4316-AF40-AA2CAEB35EC7}"/>
              </a:ext>
            </a:extLst>
          </p:cNvPr>
          <p:cNvSpPr>
            <a:spLocks noGrp="1"/>
          </p:cNvSpPr>
          <p:nvPr>
            <p:ph type="sldNum" sz="quarter" idx="12"/>
          </p:nvPr>
        </p:nvSpPr>
        <p:spPr/>
        <p:txBody>
          <a:bodyPr/>
          <a:lstStyle/>
          <a:p>
            <a:fld id="{EBBA2BBE-D6E6-4BE2-A029-E4C4FCB9ADED}" type="slidenum">
              <a:rPr lang="en-US" smtClean="0"/>
              <a:t>6</a:t>
            </a:fld>
            <a:endParaRPr lang="en-US" dirty="0"/>
          </a:p>
        </p:txBody>
      </p:sp>
      <p:pic>
        <p:nvPicPr>
          <p:cNvPr id="6" name="Content Placeholder 6">
            <a:extLst>
              <a:ext uri="{FF2B5EF4-FFF2-40B4-BE49-F238E27FC236}">
                <a16:creationId xmlns:a16="http://schemas.microsoft.com/office/drawing/2014/main" id="{2FB2CCFD-64FE-4D77-A753-494BC7AC50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718" y="1630344"/>
            <a:ext cx="4019341" cy="3798277"/>
          </a:xfrm>
          <a:prstGeom prst="roundRect">
            <a:avLst>
              <a:gd name="adj" fmla="val 3876"/>
            </a:avLst>
          </a:prstGeom>
          <a:ln>
            <a:solidFill>
              <a:schemeClr val="accent1"/>
            </a:solidFill>
          </a:ln>
          <a:effectLst/>
        </p:spPr>
      </p:pic>
      <p:pic>
        <p:nvPicPr>
          <p:cNvPr id="7" name="Content Placeholder 6">
            <a:extLst>
              <a:ext uri="{FF2B5EF4-FFF2-40B4-BE49-F238E27FC236}">
                <a16:creationId xmlns:a16="http://schemas.microsoft.com/office/drawing/2014/main" id="{6D70BDAF-6D83-4B5D-846A-AC4BF0A34C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87959" y="1630344"/>
            <a:ext cx="3797082" cy="3797082"/>
          </a:xfrm>
          <a:prstGeom prst="roundRect">
            <a:avLst>
              <a:gd name="adj" fmla="val 3876"/>
            </a:avLst>
          </a:prstGeom>
          <a:ln>
            <a:solidFill>
              <a:schemeClr val="accent1"/>
            </a:solidFill>
          </a:ln>
          <a:effectLst/>
        </p:spPr>
      </p:pic>
      <p:pic>
        <p:nvPicPr>
          <p:cNvPr id="8" name="Content Placeholder 6">
            <a:extLst>
              <a:ext uri="{FF2B5EF4-FFF2-40B4-BE49-F238E27FC236}">
                <a16:creationId xmlns:a16="http://schemas.microsoft.com/office/drawing/2014/main" id="{E786B194-7AB1-4A3B-B90E-754824452FC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308587" y="1630344"/>
            <a:ext cx="3797082" cy="3797082"/>
          </a:xfrm>
          <a:prstGeom prst="roundRect">
            <a:avLst>
              <a:gd name="adj" fmla="val 3876"/>
            </a:avLst>
          </a:prstGeom>
          <a:ln>
            <a:solidFill>
              <a:schemeClr val="accent1"/>
            </a:solidFill>
          </a:ln>
          <a:effectLst/>
        </p:spPr>
      </p:pic>
      <p:sp>
        <p:nvSpPr>
          <p:cNvPr id="9" name="Rectangle 8">
            <a:extLst>
              <a:ext uri="{FF2B5EF4-FFF2-40B4-BE49-F238E27FC236}">
                <a16:creationId xmlns:a16="http://schemas.microsoft.com/office/drawing/2014/main" id="{117B2715-455E-44E9-B688-D3724D2A5CA3}"/>
              </a:ext>
            </a:extLst>
          </p:cNvPr>
          <p:cNvSpPr/>
          <p:nvPr/>
        </p:nvSpPr>
        <p:spPr>
          <a:xfrm>
            <a:off x="2247481" y="5703480"/>
            <a:ext cx="7697037" cy="375552"/>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4: Detailed Bathymetry of Bedford Basin - Halifax, NS, Canada </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906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AD05-0372-4DE4-A8DA-E4A2CCFFFCB3}"/>
              </a:ext>
            </a:extLst>
          </p:cNvPr>
          <p:cNvSpPr>
            <a:spLocks noGrp="1"/>
          </p:cNvSpPr>
          <p:nvPr>
            <p:ph type="title"/>
          </p:nvPr>
        </p:nvSpPr>
        <p:spPr>
          <a:xfrm>
            <a:off x="663677" y="-132732"/>
            <a:ext cx="10134600" cy="1007979"/>
          </a:xfrm>
        </p:spPr>
        <p:txBody>
          <a:bodyPr/>
          <a:lstStyle/>
          <a:p>
            <a:r>
              <a:rPr lang="en-US" dirty="0">
                <a:solidFill>
                  <a:schemeClr val="tx1"/>
                </a:solidFill>
              </a:rPr>
              <a:t>Relevant References from Literature Survey</a:t>
            </a:r>
            <a:endParaRPr lang="en-US" dirty="0"/>
          </a:p>
        </p:txBody>
      </p:sp>
      <p:graphicFrame>
        <p:nvGraphicFramePr>
          <p:cNvPr id="6" name="Content Placeholder 5">
            <a:extLst>
              <a:ext uri="{FF2B5EF4-FFF2-40B4-BE49-F238E27FC236}">
                <a16:creationId xmlns:a16="http://schemas.microsoft.com/office/drawing/2014/main" id="{9DD010CB-3970-4E76-BFED-74B04F529188}"/>
              </a:ext>
            </a:extLst>
          </p:cNvPr>
          <p:cNvGraphicFramePr>
            <a:graphicFrameLocks noGrp="1"/>
          </p:cNvGraphicFramePr>
          <p:nvPr>
            <p:ph idx="1"/>
            <p:extLst>
              <p:ext uri="{D42A27DB-BD31-4B8C-83A1-F6EECF244321}">
                <p14:modId xmlns:p14="http://schemas.microsoft.com/office/powerpoint/2010/main" val="1101340041"/>
              </p:ext>
            </p:extLst>
          </p:nvPr>
        </p:nvGraphicFramePr>
        <p:xfrm>
          <a:off x="663677" y="1353984"/>
          <a:ext cx="11179279" cy="4881880"/>
        </p:xfrm>
        <a:graphic>
          <a:graphicData uri="http://schemas.openxmlformats.org/drawingml/2006/table">
            <a:tbl>
              <a:tblPr firstRow="1" bandRow="1">
                <a:tableStyleId>{5C22544A-7EE6-4342-B048-85BDC9FD1C3A}</a:tableStyleId>
              </a:tblPr>
              <a:tblGrid>
                <a:gridCol w="802587">
                  <a:extLst>
                    <a:ext uri="{9D8B030D-6E8A-4147-A177-3AD203B41FA5}">
                      <a16:colId xmlns:a16="http://schemas.microsoft.com/office/drawing/2014/main" val="2998084553"/>
                    </a:ext>
                  </a:extLst>
                </a:gridCol>
                <a:gridCol w="4490149">
                  <a:extLst>
                    <a:ext uri="{9D8B030D-6E8A-4147-A177-3AD203B41FA5}">
                      <a16:colId xmlns:a16="http://schemas.microsoft.com/office/drawing/2014/main" val="3689412557"/>
                    </a:ext>
                  </a:extLst>
                </a:gridCol>
                <a:gridCol w="2804129">
                  <a:extLst>
                    <a:ext uri="{9D8B030D-6E8A-4147-A177-3AD203B41FA5}">
                      <a16:colId xmlns:a16="http://schemas.microsoft.com/office/drawing/2014/main" val="2671909532"/>
                    </a:ext>
                  </a:extLst>
                </a:gridCol>
                <a:gridCol w="3082414">
                  <a:extLst>
                    <a:ext uri="{9D8B030D-6E8A-4147-A177-3AD203B41FA5}">
                      <a16:colId xmlns:a16="http://schemas.microsoft.com/office/drawing/2014/main" val="2904122539"/>
                    </a:ext>
                  </a:extLst>
                </a:gridCol>
              </a:tblGrid>
              <a:tr h="370840">
                <a:tc>
                  <a:txBody>
                    <a:bodyPr/>
                    <a:lstStyle/>
                    <a:p>
                      <a:pPr algn="ctr"/>
                      <a:r>
                        <a:rPr lang="en-US" dirty="0"/>
                        <a:t>Sr 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Title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Authors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Published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808614"/>
                  </a:ext>
                </a:extLst>
              </a:tr>
              <a:tr h="370840">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spc="-5" dirty="0">
                          <a:latin typeface="Calibri" panose="020F0502020204030204" pitchFamily="34" charset="0"/>
                          <a:cs typeface="Calibri" panose="020F0502020204030204" pitchFamily="34" charset="0"/>
                        </a:rPr>
                        <a:t>Simulation and experimentation platforms for underwater acoustic sensor networks: Advancements and challenges</a:t>
                      </a:r>
                      <a:r>
                        <a:rPr lang="en-US" sz="1400" spc="-5" baseline="30000" dirty="0">
                          <a:latin typeface="Calibri" panose="020F0502020204030204" pitchFamily="34" charset="0"/>
                          <a:cs typeface="Calibri" panose="020F0502020204030204" pitchFamily="34" charset="0"/>
                        </a:rPr>
                        <a:t>[1]</a:t>
                      </a:r>
                      <a:endParaRPr lang="en-US" baseline="30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spc="-5" dirty="0" err="1">
                          <a:latin typeface="Calibri" panose="020F0502020204030204" pitchFamily="34" charset="0"/>
                          <a:cs typeface="Calibri" panose="020F0502020204030204" pitchFamily="34" charset="0"/>
                        </a:rPr>
                        <a:t>Hanjiang</a:t>
                      </a:r>
                      <a:r>
                        <a:rPr lang="en-US" sz="1400" spc="-5" dirty="0">
                          <a:latin typeface="Calibri" panose="020F0502020204030204" pitchFamily="34" charset="0"/>
                          <a:cs typeface="Calibri" panose="020F0502020204030204" pitchFamily="34" charset="0"/>
                        </a:rPr>
                        <a:t> Luo, </a:t>
                      </a:r>
                      <a:r>
                        <a:rPr lang="en-US" sz="1400" spc="-5" dirty="0" err="1">
                          <a:latin typeface="Calibri" panose="020F0502020204030204" pitchFamily="34" charset="0"/>
                          <a:cs typeface="Calibri" panose="020F0502020204030204" pitchFamily="34" charset="0"/>
                        </a:rPr>
                        <a:t>KaishunWu</a:t>
                      </a:r>
                      <a:r>
                        <a:rPr lang="en-US" sz="1400" spc="-5" dirty="0">
                          <a:latin typeface="Calibri" panose="020F0502020204030204" pitchFamily="34" charset="0"/>
                          <a:cs typeface="Calibri" panose="020F0502020204030204" pitchFamily="34" charset="0"/>
                        </a:rPr>
                        <a:t>, </a:t>
                      </a:r>
                      <a:r>
                        <a:rPr lang="en-US" sz="1400" spc="-5" dirty="0" err="1">
                          <a:latin typeface="Calibri" panose="020F0502020204030204" pitchFamily="34" charset="0"/>
                          <a:cs typeface="Calibri" panose="020F0502020204030204" pitchFamily="34" charset="0"/>
                        </a:rPr>
                        <a:t>Rukhsana</a:t>
                      </a:r>
                      <a:r>
                        <a:rPr lang="en-US" sz="1400" spc="-5" dirty="0">
                          <a:latin typeface="Calibri" panose="020F0502020204030204" pitchFamily="34" charset="0"/>
                          <a:cs typeface="Calibri" panose="020F0502020204030204" pitchFamily="34" charset="0"/>
                        </a:rPr>
                        <a:t> Ruby, Feng Hong, </a:t>
                      </a:r>
                      <a:r>
                        <a:rPr lang="en-US" sz="1400" spc="-5" dirty="0" err="1">
                          <a:latin typeface="Calibri" panose="020F0502020204030204" pitchFamily="34" charset="0"/>
                          <a:cs typeface="Calibri" panose="020F0502020204030204" pitchFamily="34" charset="0"/>
                        </a:rPr>
                        <a:t>Zhongwen</a:t>
                      </a:r>
                      <a:r>
                        <a:rPr lang="en-US" sz="1400" spc="-5" dirty="0">
                          <a:latin typeface="Calibri" panose="020F0502020204030204" pitchFamily="34" charset="0"/>
                          <a:cs typeface="Calibri" panose="020F0502020204030204" pitchFamily="34" charset="0"/>
                        </a:rPr>
                        <a:t> Guo, and Lionel M. Ni.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685783" rtl="0" eaLnBrk="1" fontAlgn="auto" latinLnBrk="0" hangingPunct="1">
                        <a:lnSpc>
                          <a:spcPct val="100000"/>
                        </a:lnSpc>
                        <a:spcBef>
                          <a:spcPts val="0"/>
                        </a:spcBef>
                        <a:spcAft>
                          <a:spcPts val="0"/>
                        </a:spcAft>
                        <a:buClrTx/>
                        <a:buSzTx/>
                        <a:buFontTx/>
                        <a:buNone/>
                        <a:tabLst/>
                        <a:defRPr/>
                      </a:pPr>
                      <a:r>
                        <a:rPr lang="en-US" sz="1400" spc="-5" dirty="0">
                          <a:latin typeface="Calibri" panose="020F0502020204030204" pitchFamily="34" charset="0"/>
                          <a:cs typeface="Calibri" panose="020F0502020204030204" pitchFamily="34" charset="0"/>
                        </a:rPr>
                        <a:t>ACM </a:t>
                      </a:r>
                      <a:r>
                        <a:rPr lang="en-US" sz="1400" spc="-5" dirty="0" err="1">
                          <a:latin typeface="Calibri" panose="020F0502020204030204" pitchFamily="34" charset="0"/>
                          <a:cs typeface="Calibri" panose="020F0502020204030204" pitchFamily="34" charset="0"/>
                        </a:rPr>
                        <a:t>Comput</a:t>
                      </a:r>
                      <a:r>
                        <a:rPr lang="en-US" sz="1400" spc="-5" dirty="0">
                          <a:latin typeface="Calibri" panose="020F0502020204030204" pitchFamily="34" charset="0"/>
                          <a:cs typeface="Calibri" panose="020F0502020204030204" pitchFamily="34" charset="0"/>
                        </a:rPr>
                        <a:t>. </a:t>
                      </a:r>
                      <a:r>
                        <a:rPr lang="en-US" sz="1400" spc="-5" dirty="0" err="1">
                          <a:latin typeface="Calibri" panose="020F0502020204030204" pitchFamily="34" charset="0"/>
                          <a:cs typeface="Calibri" panose="020F0502020204030204" pitchFamily="34" charset="0"/>
                        </a:rPr>
                        <a:t>Surv</a:t>
                      </a:r>
                      <a:r>
                        <a:rPr lang="en-US" sz="1400" spc="-5" dirty="0">
                          <a:latin typeface="Calibri" panose="020F0502020204030204" pitchFamily="34" charset="0"/>
                          <a:cs typeface="Calibri" panose="020F0502020204030204" pitchFamily="34" charset="0"/>
                        </a:rPr>
                        <a:t>. 50, 2, Article 28 (May 2017), 44 pages</a:t>
                      </a:r>
                      <a:endParaRPr lang="en-CA" sz="1400" dirty="0">
                        <a:latin typeface="Calibri" panose="020F0502020204030204" pitchFamily="34" charset="0"/>
                        <a:cs typeface="Calibri" panose="020F0502020204030204" pitchFamily="34" charset="0"/>
                      </a:endParaRPr>
                    </a:p>
                    <a:p>
                      <a:pPr algn="just"/>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0546889"/>
                  </a:ext>
                </a:extLst>
              </a:tr>
              <a:tr h="370840">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CA" sz="1400" spc="-5" dirty="0">
                          <a:latin typeface="Calibri" panose="020F0502020204030204" pitchFamily="34" charset="0"/>
                          <a:cs typeface="Calibri" panose="020F0502020204030204" pitchFamily="34" charset="0"/>
                        </a:rPr>
                        <a:t>Analysis of Simulation Tools for Underwater Sensor Networks (UWSNs)</a:t>
                      </a:r>
                      <a:r>
                        <a:rPr lang="en-US" sz="1200" spc="-5" baseline="30000" dirty="0">
                          <a:latin typeface="Calibri" panose="020F0502020204030204" pitchFamily="34" charset="0"/>
                          <a:cs typeface="Calibri" panose="020F0502020204030204" pitchFamily="34" charset="0"/>
                        </a:rPr>
                        <a:t>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CA" sz="1400" spc="-5" dirty="0">
                          <a:latin typeface="Calibri" panose="020F0502020204030204" pitchFamily="34" charset="0"/>
                          <a:cs typeface="Calibri" panose="020F0502020204030204" pitchFamily="34" charset="0"/>
                        </a:rPr>
                        <a:t>Nayyar A., </a:t>
                      </a:r>
                      <a:r>
                        <a:rPr lang="en-CA" sz="1400" spc="-5" dirty="0" err="1">
                          <a:latin typeface="Calibri" panose="020F0502020204030204" pitchFamily="34" charset="0"/>
                          <a:cs typeface="Calibri" panose="020F0502020204030204" pitchFamily="34" charset="0"/>
                        </a:rPr>
                        <a:t>Balas</a:t>
                      </a:r>
                      <a:r>
                        <a:rPr lang="en-CA" sz="1400" spc="-5" dirty="0">
                          <a:latin typeface="Calibri" panose="020F0502020204030204" pitchFamily="34" charset="0"/>
                          <a:cs typeface="Calibri" panose="020F0502020204030204" pitchFamily="34" charset="0"/>
                        </a:rPr>
                        <a:t> V.E.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CA" sz="1400" spc="-5" dirty="0">
                          <a:latin typeface="Calibri" panose="020F0502020204030204" pitchFamily="34" charset="0"/>
                          <a:cs typeface="Calibri" panose="020F0502020204030204" pitchFamily="34" charset="0"/>
                        </a:rPr>
                        <a:t>Bhattacharyya S., </a:t>
                      </a:r>
                      <a:r>
                        <a:rPr lang="en-CA" sz="1400" spc="-5" dirty="0" err="1">
                          <a:latin typeface="Calibri" panose="020F0502020204030204" pitchFamily="34" charset="0"/>
                          <a:cs typeface="Calibri" panose="020F0502020204030204" pitchFamily="34" charset="0"/>
                        </a:rPr>
                        <a:t>Hassanien</a:t>
                      </a:r>
                      <a:r>
                        <a:rPr lang="en-CA" sz="1400" spc="-5" dirty="0">
                          <a:latin typeface="Calibri" panose="020F0502020204030204" pitchFamily="34" charset="0"/>
                          <a:cs typeface="Calibri" panose="020F0502020204030204" pitchFamily="34" charset="0"/>
                        </a:rPr>
                        <a:t> A., Gupta D., Khanna A., </a:t>
                      </a:r>
                      <a:r>
                        <a:rPr lang="en-CA" sz="1400" dirty="0">
                          <a:latin typeface="Calibri" panose="020F0502020204030204" pitchFamily="34" charset="0"/>
                          <a:cs typeface="Calibri" panose="020F0502020204030204" pitchFamily="34" charset="0"/>
                        </a:rPr>
                        <a:t>Pan</a:t>
                      </a:r>
                      <a:r>
                        <a:rPr lang="en-CA" sz="1400" spc="-5" dirty="0">
                          <a:latin typeface="Calibri" panose="020F0502020204030204" pitchFamily="34" charset="0"/>
                          <a:cs typeface="Calibri" panose="020F0502020204030204" pitchFamily="34" charset="0"/>
                        </a:rPr>
                        <a:t> I. (eds) International Conference on Innovative Computing and Communications. Lecture Notes in Networks and Systems, vol 55. Springer, Singapore, March 2019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4445748"/>
                  </a:ext>
                </a:extLst>
              </a:tr>
              <a:tr h="370840">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CA" sz="1400" spc="-5" dirty="0">
                          <a:latin typeface="Calibri" panose="020F0502020204030204" pitchFamily="34" charset="0"/>
                          <a:cs typeface="Calibri" panose="020F0502020204030204" pitchFamily="34" charset="0"/>
                        </a:rPr>
                        <a:t>A CDMA-based Medium Access Control for </a:t>
                      </a:r>
                      <a:r>
                        <a:rPr lang="en-CA" sz="1400" spc="-5" dirty="0" err="1">
                          <a:latin typeface="Calibri" panose="020F0502020204030204" pitchFamily="34" charset="0"/>
                          <a:cs typeface="Calibri" panose="020F0502020204030204" pitchFamily="34" charset="0"/>
                        </a:rPr>
                        <a:t>UnderWater</a:t>
                      </a:r>
                      <a:r>
                        <a:rPr lang="en-CA" sz="1400" spc="-5" dirty="0">
                          <a:latin typeface="Calibri" panose="020F0502020204030204" pitchFamily="34" charset="0"/>
                          <a:cs typeface="Calibri" panose="020F0502020204030204" pitchFamily="34" charset="0"/>
                        </a:rPr>
                        <a:t> Acoustic Sensor Networks</a:t>
                      </a:r>
                      <a:r>
                        <a:rPr lang="en-US" sz="1200" spc="-5" baseline="30000" dirty="0">
                          <a:latin typeface="Calibri" panose="020F0502020204030204" pitchFamily="34" charset="0"/>
                          <a:cs typeface="Calibri" panose="020F0502020204030204" pitchFamily="34" charset="0"/>
                        </a:rPr>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CA" sz="1400" spc="-5" dirty="0">
                          <a:latin typeface="Calibri" panose="020F0502020204030204" pitchFamily="34" charset="0"/>
                          <a:cs typeface="Calibri" panose="020F0502020204030204" pitchFamily="34" charset="0"/>
                        </a:rPr>
                        <a:t>D. </a:t>
                      </a:r>
                      <a:r>
                        <a:rPr lang="en-CA" sz="1400" spc="-5" dirty="0" err="1">
                          <a:latin typeface="Calibri" panose="020F0502020204030204" pitchFamily="34" charset="0"/>
                          <a:cs typeface="Calibri" panose="020F0502020204030204" pitchFamily="34" charset="0"/>
                        </a:rPr>
                        <a:t>Pompili</a:t>
                      </a:r>
                      <a:r>
                        <a:rPr lang="en-CA" sz="1400" spc="-5" dirty="0">
                          <a:latin typeface="Calibri" panose="020F0502020204030204" pitchFamily="34" charset="0"/>
                          <a:cs typeface="Calibri" panose="020F0502020204030204" pitchFamily="34" charset="0"/>
                        </a:rPr>
                        <a:t>, T. </a:t>
                      </a:r>
                      <a:r>
                        <a:rPr lang="en-CA" sz="1400" spc="-5" dirty="0" err="1">
                          <a:latin typeface="Calibri" panose="020F0502020204030204" pitchFamily="34" charset="0"/>
                          <a:cs typeface="Calibri" panose="020F0502020204030204" pitchFamily="34" charset="0"/>
                        </a:rPr>
                        <a:t>Melodia</a:t>
                      </a:r>
                      <a:r>
                        <a:rPr lang="en-CA" sz="1400" spc="-5" dirty="0">
                          <a:latin typeface="Calibri" panose="020F0502020204030204" pitchFamily="34" charset="0"/>
                          <a:cs typeface="Calibri" panose="020F0502020204030204" pitchFamily="34" charset="0"/>
                        </a:rPr>
                        <a:t> and I. F. </a:t>
                      </a:r>
                      <a:r>
                        <a:rPr lang="en-CA" sz="1400" spc="-5" dirty="0" err="1">
                          <a:latin typeface="Calibri" panose="020F0502020204030204" pitchFamily="34" charset="0"/>
                          <a:cs typeface="Calibri" panose="020F0502020204030204" pitchFamily="34" charset="0"/>
                        </a:rPr>
                        <a:t>Akyildiz</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CA" sz="1400" spc="-5" dirty="0">
                          <a:latin typeface="Calibri" panose="020F0502020204030204" pitchFamily="34" charset="0"/>
                          <a:cs typeface="Calibri" panose="020F0502020204030204" pitchFamily="34" charset="0"/>
                        </a:rPr>
                        <a:t>IEEE Transactions on Wireless Communications, vol. 8, no. 4, pp. 1899-1909, April 2009</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221567"/>
                  </a:ext>
                </a:extLst>
              </a:tr>
              <a:tr h="370840">
                <a:tc>
                  <a:txBody>
                    <a:bodyPr/>
                    <a:lstStyle/>
                    <a:p>
                      <a:pPr algn="ctr"/>
                      <a:r>
                        <a:rPr lang="en-US"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spc="-5" dirty="0">
                          <a:latin typeface="Calibri" panose="020F0502020204030204" pitchFamily="34" charset="0"/>
                          <a:cs typeface="Calibri" panose="020F0502020204030204" pitchFamily="34" charset="0"/>
                        </a:rPr>
                        <a:t>Comparative analysis of routing protocols for under-water wireless sensor networks</a:t>
                      </a:r>
                      <a:r>
                        <a:rPr lang="en-US" sz="1200" spc="-5" baseline="30000" dirty="0">
                          <a:latin typeface="Calibri" panose="020F0502020204030204" pitchFamily="34" charset="0"/>
                          <a:cs typeface="Calibri" panose="020F0502020204030204" pitchFamily="34" charset="0"/>
                        </a:rPr>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spc="-5" dirty="0" err="1">
                          <a:latin typeface="Calibri" panose="020F0502020204030204" pitchFamily="34" charset="0"/>
                          <a:cs typeface="Calibri" panose="020F0502020204030204" pitchFamily="34" charset="0"/>
                        </a:rPr>
                        <a:t>Hala</a:t>
                      </a:r>
                      <a:r>
                        <a:rPr lang="en-US" sz="1400" spc="-5" dirty="0">
                          <a:latin typeface="Calibri" panose="020F0502020204030204" pitchFamily="34" charset="0"/>
                          <a:cs typeface="Calibri" panose="020F0502020204030204" pitchFamily="34" charset="0"/>
                        </a:rPr>
                        <a:t> </a:t>
                      </a:r>
                      <a:r>
                        <a:rPr lang="en-US" sz="1400" spc="-5" dirty="0" err="1">
                          <a:latin typeface="Calibri" panose="020F0502020204030204" pitchFamily="34" charset="0"/>
                          <a:cs typeface="Calibri" panose="020F0502020204030204" pitchFamily="34" charset="0"/>
                        </a:rPr>
                        <a:t>Jodeh</a:t>
                      </a:r>
                      <a:r>
                        <a:rPr lang="en-US" sz="1400" spc="-5" dirty="0">
                          <a:latin typeface="Calibri" panose="020F0502020204030204" pitchFamily="34" charset="0"/>
                          <a:cs typeface="Calibri" panose="020F0502020204030204" pitchFamily="34" charset="0"/>
                        </a:rPr>
                        <a:t>, Aisha </a:t>
                      </a:r>
                      <a:r>
                        <a:rPr lang="en-US" sz="1400" spc="-5" dirty="0" err="1">
                          <a:latin typeface="Calibri" panose="020F0502020204030204" pitchFamily="34" charset="0"/>
                          <a:cs typeface="Calibri" panose="020F0502020204030204" pitchFamily="34" charset="0"/>
                        </a:rPr>
                        <a:t>Mikkawi</a:t>
                      </a:r>
                      <a:r>
                        <a:rPr lang="en-US" sz="1400" spc="-5" dirty="0">
                          <a:latin typeface="Calibri" panose="020F0502020204030204" pitchFamily="34" charset="0"/>
                          <a:cs typeface="Calibri" panose="020F0502020204030204" pitchFamily="34" charset="0"/>
                        </a:rPr>
                        <a:t>, Ahmed </a:t>
                      </a:r>
                      <a:r>
                        <a:rPr lang="en-US" sz="1400" spc="-5" dirty="0" err="1">
                          <a:latin typeface="Calibri" panose="020F0502020204030204" pitchFamily="34" charset="0"/>
                          <a:cs typeface="Calibri" panose="020F0502020204030204" pitchFamily="34" charset="0"/>
                        </a:rPr>
                        <a:t>Awad</a:t>
                      </a:r>
                      <a:r>
                        <a:rPr lang="en-US" sz="1400" spc="-5" dirty="0">
                          <a:latin typeface="Calibri" panose="020F0502020204030204" pitchFamily="34" charset="0"/>
                          <a:cs typeface="Calibri" panose="020F0502020204030204" pitchFamily="34" charset="0"/>
                        </a:rPr>
                        <a:t>, and Othman </a:t>
                      </a:r>
                      <a:r>
                        <a:rPr lang="en-US" sz="1400" spc="-5" dirty="0" err="1">
                          <a:latin typeface="Calibri" panose="020F0502020204030204" pitchFamily="34" charset="0"/>
                          <a:cs typeface="Calibri" panose="020F0502020204030204" pitchFamily="34" charset="0"/>
                        </a:rPr>
                        <a:t>Othman</a:t>
                      </a:r>
                      <a:r>
                        <a:rPr lang="en-US" sz="1400" spc="-5" dirty="0">
                          <a:latin typeface="Calibri" panose="020F0502020204030204" pitchFamily="34" charset="0"/>
                          <a:cs typeface="Calibri" panose="020F0502020204030204" pitchFamily="34" charset="0"/>
                        </a:rPr>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685783" rtl="0" eaLnBrk="1" fontAlgn="auto" latinLnBrk="0" hangingPunct="1">
                        <a:lnSpc>
                          <a:spcPct val="100000"/>
                        </a:lnSpc>
                        <a:spcBef>
                          <a:spcPts val="0"/>
                        </a:spcBef>
                        <a:spcAft>
                          <a:spcPts val="0"/>
                        </a:spcAft>
                        <a:buClrTx/>
                        <a:buSzTx/>
                        <a:buFontTx/>
                        <a:buNone/>
                        <a:tabLst/>
                        <a:defRPr/>
                      </a:pPr>
                      <a:r>
                        <a:rPr lang="en-US" sz="1400" spc="-5" dirty="0">
                          <a:latin typeface="Calibri" panose="020F0502020204030204" pitchFamily="34" charset="0"/>
                          <a:cs typeface="Calibri" panose="020F0502020204030204" pitchFamily="34" charset="0"/>
                        </a:rPr>
                        <a:t>Proceedings of the 2nd International Conference on Future Networks and Distributed Systems (ICFNDS '18). ACM, New York, NY, USA, Article 33, 7 pages</a:t>
                      </a:r>
                      <a:r>
                        <a:rPr lang="en-CA" sz="1400" spc="-5" dirty="0">
                          <a:latin typeface="Calibri" panose="020F0502020204030204" pitchFamily="34" charset="0"/>
                          <a:cs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625489"/>
                  </a:ext>
                </a:extLst>
              </a:tr>
              <a:tr h="370840">
                <a:tc>
                  <a:txBody>
                    <a:bodyPr/>
                    <a:lstStyle/>
                    <a:p>
                      <a:pPr algn="ctr"/>
                      <a:r>
                        <a:rPr lang="en-US"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CA" sz="1400" spc="-5" dirty="0">
                          <a:latin typeface="Calibri" panose="020F0502020204030204" pitchFamily="34" charset="0"/>
                          <a:cs typeface="Calibri" panose="020F0502020204030204" pitchFamily="34" charset="0"/>
                        </a:rPr>
                        <a:t>Embedded systems for prototyping underwater acoustic networks: The DESERT Underwater libraries on board the </a:t>
                      </a:r>
                      <a:r>
                        <a:rPr lang="en-CA" sz="1400" spc="-5" dirty="0" err="1">
                          <a:latin typeface="Calibri" panose="020F0502020204030204" pitchFamily="34" charset="0"/>
                          <a:cs typeface="Calibri" panose="020F0502020204030204" pitchFamily="34" charset="0"/>
                        </a:rPr>
                        <a:t>PandaBoard</a:t>
                      </a:r>
                      <a:r>
                        <a:rPr lang="en-CA" sz="1400" spc="-5" dirty="0">
                          <a:latin typeface="Calibri" panose="020F0502020204030204" pitchFamily="34" charset="0"/>
                          <a:cs typeface="Calibri" panose="020F0502020204030204" pitchFamily="34" charset="0"/>
                        </a:rPr>
                        <a:t> and </a:t>
                      </a:r>
                      <a:r>
                        <a:rPr lang="en-CA" sz="1400" spc="-5" dirty="0" err="1">
                          <a:latin typeface="Calibri" panose="020F0502020204030204" pitchFamily="34" charset="0"/>
                          <a:cs typeface="Calibri" panose="020F0502020204030204" pitchFamily="34" charset="0"/>
                        </a:rPr>
                        <a:t>NetDCU</a:t>
                      </a:r>
                      <a:r>
                        <a:rPr lang="en-US" sz="1200" spc="-5" baseline="30000" dirty="0">
                          <a:latin typeface="Calibri" panose="020F0502020204030204" pitchFamily="34" charset="0"/>
                          <a:cs typeface="Calibri" panose="020F0502020204030204" pitchFamily="34" charset="0"/>
                        </a:rPr>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CA" sz="1400" spc="-5" dirty="0">
                          <a:latin typeface="Calibri" panose="020F0502020204030204" pitchFamily="34" charset="0"/>
                          <a:cs typeface="Calibri" panose="020F0502020204030204" pitchFamily="34" charset="0"/>
                        </a:rPr>
                        <a:t>I. Calabrese, R. </a:t>
                      </a:r>
                      <a:r>
                        <a:rPr lang="en-CA" sz="1400" spc="-5" dirty="0" err="1">
                          <a:latin typeface="Calibri" panose="020F0502020204030204" pitchFamily="34" charset="0"/>
                          <a:cs typeface="Calibri" panose="020F0502020204030204" pitchFamily="34" charset="0"/>
                        </a:rPr>
                        <a:t>Masiero</a:t>
                      </a:r>
                      <a:r>
                        <a:rPr lang="en-CA" sz="1400" spc="-5" dirty="0">
                          <a:latin typeface="Calibri" panose="020F0502020204030204" pitchFamily="34" charset="0"/>
                          <a:cs typeface="Calibri" panose="020F0502020204030204" pitchFamily="34" charset="0"/>
                        </a:rPr>
                        <a:t>, P. </a:t>
                      </a:r>
                      <a:r>
                        <a:rPr lang="en-CA" sz="1400" spc="-5" dirty="0" err="1">
                          <a:latin typeface="Calibri" panose="020F0502020204030204" pitchFamily="34" charset="0"/>
                          <a:cs typeface="Calibri" panose="020F0502020204030204" pitchFamily="34" charset="0"/>
                        </a:rPr>
                        <a:t>Casari</a:t>
                      </a:r>
                      <a:r>
                        <a:rPr lang="en-CA" sz="1400" spc="-5" dirty="0">
                          <a:latin typeface="Calibri" panose="020F0502020204030204" pitchFamily="34" charset="0"/>
                          <a:cs typeface="Calibri" panose="020F0502020204030204" pitchFamily="34" charset="0"/>
                        </a:rPr>
                        <a:t>, L. </a:t>
                      </a:r>
                      <a:r>
                        <a:rPr lang="en-CA" sz="1400" spc="-5" dirty="0" err="1">
                          <a:latin typeface="Calibri" panose="020F0502020204030204" pitchFamily="34" charset="0"/>
                          <a:cs typeface="Calibri" panose="020F0502020204030204" pitchFamily="34" charset="0"/>
                        </a:rPr>
                        <a:t>Vangelista</a:t>
                      </a:r>
                      <a:r>
                        <a:rPr lang="en-CA" sz="1400" spc="-5" dirty="0">
                          <a:latin typeface="Calibri" panose="020F0502020204030204" pitchFamily="34" charset="0"/>
                          <a:cs typeface="Calibri" panose="020F0502020204030204" pitchFamily="34" charset="0"/>
                        </a:rPr>
                        <a:t> and M. </a:t>
                      </a:r>
                      <a:r>
                        <a:rPr lang="en-CA" sz="1400" spc="-5" dirty="0" err="1">
                          <a:latin typeface="Calibri" panose="020F0502020204030204" pitchFamily="34" charset="0"/>
                          <a:cs typeface="Calibri" panose="020F0502020204030204" pitchFamily="34" charset="0"/>
                        </a:rPr>
                        <a:t>Zorzi</a:t>
                      </a:r>
                      <a:r>
                        <a:rPr lang="en-CA" sz="1400" spc="-5" dirty="0">
                          <a:latin typeface="Calibri" panose="020F0502020204030204" pitchFamily="34" charset="0"/>
                          <a:cs typeface="Calibri" panose="020F0502020204030204" pitchFamily="34" charset="0"/>
                        </a:rPr>
                        <a:t>,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685783" rtl="0" eaLnBrk="1" fontAlgn="auto" latinLnBrk="0" hangingPunct="1">
                        <a:lnSpc>
                          <a:spcPct val="100000"/>
                        </a:lnSpc>
                        <a:spcBef>
                          <a:spcPts val="0"/>
                        </a:spcBef>
                        <a:spcAft>
                          <a:spcPts val="0"/>
                        </a:spcAft>
                        <a:buClrTx/>
                        <a:buSzTx/>
                        <a:buFontTx/>
                        <a:buNone/>
                        <a:tabLst/>
                        <a:defRPr/>
                      </a:pPr>
                      <a:r>
                        <a:rPr lang="en-CA" sz="1400" spc="-5" dirty="0">
                          <a:latin typeface="Calibri" panose="020F0502020204030204" pitchFamily="34" charset="0"/>
                          <a:cs typeface="Calibri" panose="020F0502020204030204" pitchFamily="34" charset="0"/>
                        </a:rPr>
                        <a:t>2012 Oceans, Hampton Roads, VA, 2012, pp. 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8544320"/>
                  </a:ext>
                </a:extLst>
              </a:tr>
            </a:tbl>
          </a:graphicData>
        </a:graphic>
      </p:graphicFrame>
      <p:sp>
        <p:nvSpPr>
          <p:cNvPr id="4" name="Footer Placeholder 3">
            <a:extLst>
              <a:ext uri="{FF2B5EF4-FFF2-40B4-BE49-F238E27FC236}">
                <a16:creationId xmlns:a16="http://schemas.microsoft.com/office/drawing/2014/main" id="{08CFBF5D-E5DA-4A03-876A-9FF2BF804416}"/>
              </a:ext>
            </a:extLst>
          </p:cNvPr>
          <p:cNvSpPr>
            <a:spLocks noGrp="1"/>
          </p:cNvSpPr>
          <p:nvPr>
            <p:ph type="ftr" sz="quarter" idx="11"/>
          </p:nvPr>
        </p:nvSpPr>
        <p:spPr/>
        <p:txBody>
          <a:bodyPr/>
          <a:lstStyle/>
          <a:p>
            <a:r>
              <a:rPr lang="en-US"/>
              <a:t>Underwater Channel Characterization for Shallow water Multi-domain communications, J. Patel, M. Seto</a:t>
            </a:r>
            <a:endParaRPr lang="en-US" dirty="0"/>
          </a:p>
        </p:txBody>
      </p:sp>
      <p:sp>
        <p:nvSpPr>
          <p:cNvPr id="5" name="Slide Number Placeholder 4">
            <a:extLst>
              <a:ext uri="{FF2B5EF4-FFF2-40B4-BE49-F238E27FC236}">
                <a16:creationId xmlns:a16="http://schemas.microsoft.com/office/drawing/2014/main" id="{9E7D08C5-79D3-49E4-BD69-D659B8775611}"/>
              </a:ext>
            </a:extLst>
          </p:cNvPr>
          <p:cNvSpPr>
            <a:spLocks noGrp="1"/>
          </p:cNvSpPr>
          <p:nvPr>
            <p:ph type="sldNum" sz="quarter" idx="12"/>
          </p:nvPr>
        </p:nvSpPr>
        <p:spPr/>
        <p:txBody>
          <a:bodyPr/>
          <a:lstStyle/>
          <a:p>
            <a:fld id="{EBBA2BBE-D6E6-4BE2-A029-E4C4FCB9ADED}" type="slidenum">
              <a:rPr lang="en-US" smtClean="0"/>
              <a:t>7</a:t>
            </a:fld>
            <a:endParaRPr lang="en-US" dirty="0"/>
          </a:p>
        </p:txBody>
      </p:sp>
      <p:sp>
        <p:nvSpPr>
          <p:cNvPr id="7" name="Rectangle 6">
            <a:extLst>
              <a:ext uri="{FF2B5EF4-FFF2-40B4-BE49-F238E27FC236}">
                <a16:creationId xmlns:a16="http://schemas.microsoft.com/office/drawing/2014/main" id="{CAB2169F-7A22-4229-AA85-7FCD137CE5DE}"/>
              </a:ext>
            </a:extLst>
          </p:cNvPr>
          <p:cNvSpPr/>
          <p:nvPr/>
        </p:nvSpPr>
        <p:spPr>
          <a:xfrm>
            <a:off x="4168870" y="929949"/>
            <a:ext cx="3310971" cy="369332"/>
          </a:xfrm>
          <a:prstGeom prst="rect">
            <a:avLst/>
          </a:prstGeom>
        </p:spPr>
        <p:txBody>
          <a:bodyPr wrap="none">
            <a:spAutoFit/>
          </a:bodyPr>
          <a:lstStyle/>
          <a:p>
            <a:r>
              <a:rPr lang="en-US" i="1" dirty="0">
                <a:latin typeface="Calibri" panose="020F0502020204030204" pitchFamily="34" charset="0"/>
                <a:cs typeface="Times New Roman" panose="02020603050405020304" pitchFamily="18" charset="0"/>
              </a:rPr>
              <a:t>Table 1: relevant literature survey</a:t>
            </a:r>
          </a:p>
        </p:txBody>
      </p:sp>
    </p:spTree>
    <p:extLst>
      <p:ext uri="{BB962C8B-B14F-4D97-AF65-F5344CB8AC3E}">
        <p14:creationId xmlns:p14="http://schemas.microsoft.com/office/powerpoint/2010/main" val="3445500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E3ED-5EFD-4257-99AC-42033A0BAB2C}"/>
              </a:ext>
            </a:extLst>
          </p:cNvPr>
          <p:cNvSpPr>
            <a:spLocks noGrp="1"/>
          </p:cNvSpPr>
          <p:nvPr>
            <p:ph type="title"/>
          </p:nvPr>
        </p:nvSpPr>
        <p:spPr/>
        <p:txBody>
          <a:bodyPr/>
          <a:lstStyle/>
          <a:p>
            <a:r>
              <a:rPr lang="en-US" dirty="0">
                <a:solidFill>
                  <a:schemeClr val="tx1"/>
                </a:solidFill>
              </a:rPr>
              <a:t>Methodology (1 / 3) </a:t>
            </a:r>
            <a:endParaRPr lang="en-US" dirty="0"/>
          </a:p>
        </p:txBody>
      </p:sp>
      <p:sp>
        <p:nvSpPr>
          <p:cNvPr id="3" name="Content Placeholder 2">
            <a:extLst>
              <a:ext uri="{FF2B5EF4-FFF2-40B4-BE49-F238E27FC236}">
                <a16:creationId xmlns:a16="http://schemas.microsoft.com/office/drawing/2014/main" id="{EB134C61-FA68-41BA-A306-42268443A8CE}"/>
              </a:ext>
            </a:extLst>
          </p:cNvPr>
          <p:cNvSpPr>
            <a:spLocks noGrp="1"/>
          </p:cNvSpPr>
          <p:nvPr>
            <p:ph idx="1"/>
          </p:nvPr>
        </p:nvSpPr>
        <p:spPr>
          <a:xfrm>
            <a:off x="1219200" y="1214593"/>
            <a:ext cx="10134599" cy="4351086"/>
          </a:xfrm>
        </p:spPr>
        <p:txBody>
          <a:bodyPr/>
          <a:lstStyle/>
          <a:p>
            <a:pPr algn="just">
              <a:lnSpc>
                <a:spcPct val="90000"/>
              </a:lnSpc>
            </a:pPr>
            <a:r>
              <a:rPr lang="en-US" dirty="0">
                <a:cs typeface="Calibri" panose="020F0502020204030204" pitchFamily="34" charset="0"/>
              </a:rPr>
              <a:t>Custom MATLAB based GUI</a:t>
            </a:r>
            <a:r>
              <a:rPr lang="en-US" baseline="30000" dirty="0">
                <a:latin typeface="Calibri" panose="020F0502020204030204" pitchFamily="34" charset="0"/>
                <a:cs typeface="Calibri" panose="020F0502020204030204" pitchFamily="34" charset="0"/>
              </a:rPr>
              <a:t>+</a:t>
            </a:r>
            <a:r>
              <a:rPr lang="en-US" dirty="0">
                <a:cs typeface="Calibri" panose="020F0502020204030204" pitchFamily="34" charset="0"/>
              </a:rPr>
              <a:t> is being used collaboratively for simulation of various test cases.</a:t>
            </a:r>
          </a:p>
          <a:p>
            <a:pPr marL="0" indent="0" algn="just">
              <a:lnSpc>
                <a:spcPct val="90000"/>
              </a:lnSpc>
              <a:buNone/>
            </a:pPr>
            <a:r>
              <a:rPr lang="en-US" baseline="30000" dirty="0">
                <a:latin typeface="Calibri" panose="020F0502020204030204" pitchFamily="34" charset="0"/>
                <a:cs typeface="Calibri" panose="020F0502020204030204" pitchFamily="34" charset="0"/>
              </a:rPr>
              <a:t>	</a:t>
            </a:r>
          </a:p>
          <a:p>
            <a:pPr marL="0" indent="0" algn="just">
              <a:lnSpc>
                <a:spcPct val="90000"/>
              </a:lnSpc>
              <a:buNone/>
            </a:pPr>
            <a:r>
              <a:rPr lang="en-US" baseline="30000" dirty="0">
                <a:latin typeface="Calibri" panose="020F0502020204030204" pitchFamily="34" charset="0"/>
                <a:cs typeface="Calibri" panose="020F0502020204030204" pitchFamily="34" charset="0"/>
              </a:rPr>
              <a:t>								</a:t>
            </a:r>
          </a:p>
          <a:p>
            <a:pPr marL="0" indent="0" algn="just">
              <a:lnSpc>
                <a:spcPct val="90000"/>
              </a:lnSpc>
              <a:buNone/>
            </a:pPr>
            <a:endParaRPr lang="en-US" baseline="30000" dirty="0">
              <a:latin typeface="Calibri" panose="020F0502020204030204" pitchFamily="34" charset="0"/>
              <a:cs typeface="Calibri" panose="020F0502020204030204" pitchFamily="34" charset="0"/>
            </a:endParaRPr>
          </a:p>
          <a:p>
            <a:pPr marL="0" indent="0" algn="just">
              <a:lnSpc>
                <a:spcPct val="90000"/>
              </a:lnSpc>
              <a:buNone/>
            </a:pPr>
            <a:endParaRPr lang="en-US" baseline="30000" dirty="0">
              <a:latin typeface="Calibri" panose="020F0502020204030204" pitchFamily="34" charset="0"/>
              <a:cs typeface="Calibri" panose="020F0502020204030204" pitchFamily="34" charset="0"/>
            </a:endParaRPr>
          </a:p>
          <a:p>
            <a:pPr marL="0" indent="0" algn="just">
              <a:lnSpc>
                <a:spcPct val="90000"/>
              </a:lnSpc>
              <a:buNone/>
            </a:pPr>
            <a:endParaRPr lang="en-US" baseline="30000" dirty="0">
              <a:latin typeface="Calibri" panose="020F0502020204030204" pitchFamily="34" charset="0"/>
              <a:cs typeface="Calibri" panose="020F0502020204030204" pitchFamily="34" charset="0"/>
            </a:endParaRPr>
          </a:p>
          <a:p>
            <a:pPr marL="0" indent="0" algn="just">
              <a:lnSpc>
                <a:spcPct val="90000"/>
              </a:lnSpc>
              <a:buNone/>
            </a:pPr>
            <a:endParaRPr lang="en-US" baseline="30000" dirty="0">
              <a:latin typeface="Calibri" panose="020F0502020204030204" pitchFamily="34" charset="0"/>
              <a:cs typeface="Calibri" panose="020F0502020204030204" pitchFamily="34" charset="0"/>
            </a:endParaRPr>
          </a:p>
          <a:p>
            <a:pPr marL="0" indent="0" algn="just">
              <a:lnSpc>
                <a:spcPct val="90000"/>
              </a:lnSpc>
              <a:buNone/>
            </a:pPr>
            <a:endParaRPr lang="en-US" baseline="30000" dirty="0">
              <a:latin typeface="Calibri" panose="020F0502020204030204" pitchFamily="34" charset="0"/>
              <a:cs typeface="Calibri" panose="020F0502020204030204" pitchFamily="34" charset="0"/>
            </a:endParaRPr>
          </a:p>
          <a:p>
            <a:pPr marL="0" indent="0" algn="just">
              <a:lnSpc>
                <a:spcPct val="90000"/>
              </a:lnSpc>
              <a:buNone/>
            </a:pPr>
            <a:endParaRPr lang="en-US" baseline="30000" dirty="0">
              <a:latin typeface="Calibri" panose="020F0502020204030204" pitchFamily="34" charset="0"/>
              <a:cs typeface="Calibri" panose="020F0502020204030204" pitchFamily="34" charset="0"/>
            </a:endParaRPr>
          </a:p>
          <a:p>
            <a:pPr marL="0" indent="0" algn="just">
              <a:lnSpc>
                <a:spcPct val="90000"/>
              </a:lnSpc>
              <a:buNone/>
            </a:pPr>
            <a:endParaRPr lang="en-US" baseline="30000" dirty="0">
              <a:latin typeface="Calibri" panose="020F0502020204030204" pitchFamily="34" charset="0"/>
              <a:cs typeface="Calibri" panose="020F0502020204030204" pitchFamily="34" charset="0"/>
            </a:endParaRPr>
          </a:p>
          <a:p>
            <a:pPr marL="0" indent="0" algn="just">
              <a:lnSpc>
                <a:spcPct val="90000"/>
              </a:lnSpc>
              <a:buNone/>
            </a:pPr>
            <a:endParaRPr lang="en-US" baseline="30000" dirty="0">
              <a:latin typeface="Calibri" panose="020F0502020204030204" pitchFamily="34" charset="0"/>
              <a:cs typeface="Calibri" panose="020F0502020204030204" pitchFamily="34" charset="0"/>
            </a:endParaRPr>
          </a:p>
          <a:p>
            <a:pPr marL="0" indent="0" algn="just">
              <a:lnSpc>
                <a:spcPct val="90000"/>
              </a:lnSpc>
              <a:buNone/>
            </a:pPr>
            <a:endParaRPr lang="en-US" baseline="30000" dirty="0">
              <a:latin typeface="Calibri" panose="020F0502020204030204" pitchFamily="34" charset="0"/>
              <a:cs typeface="Calibri" panose="020F0502020204030204" pitchFamily="34" charset="0"/>
            </a:endParaRPr>
          </a:p>
          <a:p>
            <a:pPr marL="0" indent="0" algn="just">
              <a:lnSpc>
                <a:spcPct val="90000"/>
              </a:lnSpc>
              <a:buNone/>
            </a:pPr>
            <a:r>
              <a:rPr lang="en-US" baseline="30000" dirty="0">
                <a:latin typeface="Calibri" panose="020F0502020204030204" pitchFamily="34" charset="0"/>
                <a:cs typeface="Calibri" panose="020F0502020204030204" pitchFamily="34" charset="0"/>
              </a:rPr>
              <a:t>										</a:t>
            </a:r>
          </a:p>
          <a:p>
            <a:pPr marL="0" indent="0" algn="just">
              <a:lnSpc>
                <a:spcPct val="90000"/>
              </a:lnSpc>
              <a:buNone/>
            </a:pPr>
            <a:r>
              <a:rPr lang="en-US" baseline="30000"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rPr>
              <a:t>graphical user interface</a:t>
            </a:r>
            <a:endParaRPr lang="en-CA" dirty="0">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10D83E24-1039-4B11-AA27-E046A79B11AE}"/>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0F0C7453-0F67-46D6-87C2-6AF8271666D1}"/>
              </a:ext>
            </a:extLst>
          </p:cNvPr>
          <p:cNvSpPr>
            <a:spLocks noGrp="1"/>
          </p:cNvSpPr>
          <p:nvPr>
            <p:ph type="sldNum" sz="quarter" idx="12"/>
          </p:nvPr>
        </p:nvSpPr>
        <p:spPr/>
        <p:txBody>
          <a:bodyPr/>
          <a:lstStyle/>
          <a:p>
            <a:fld id="{EBBA2BBE-D6E6-4BE2-A029-E4C4FCB9ADED}" type="slidenum">
              <a:rPr lang="en-US" smtClean="0"/>
              <a:t>8</a:t>
            </a:fld>
            <a:endParaRPr lang="en-US" dirty="0"/>
          </a:p>
        </p:txBody>
      </p:sp>
      <p:pic>
        <p:nvPicPr>
          <p:cNvPr id="6" name="Content Placeholder 6">
            <a:extLst>
              <a:ext uri="{FF2B5EF4-FFF2-40B4-BE49-F238E27FC236}">
                <a16:creationId xmlns:a16="http://schemas.microsoft.com/office/drawing/2014/main" id="{39213C4C-86D5-4FDB-A1D1-8F7298A20D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97044" y="2090060"/>
            <a:ext cx="5154805" cy="2973470"/>
          </a:xfrm>
          <a:prstGeom prst="roundRect">
            <a:avLst>
              <a:gd name="adj" fmla="val 3876"/>
            </a:avLst>
          </a:prstGeom>
          <a:ln>
            <a:solidFill>
              <a:schemeClr val="accent1"/>
            </a:solidFill>
          </a:ln>
          <a:effectLst/>
        </p:spPr>
      </p:pic>
      <p:sp>
        <p:nvSpPr>
          <p:cNvPr id="7" name="Rectangle 6">
            <a:extLst>
              <a:ext uri="{FF2B5EF4-FFF2-40B4-BE49-F238E27FC236}">
                <a16:creationId xmlns:a16="http://schemas.microsoft.com/office/drawing/2014/main" id="{FECA5EA1-F6E6-4121-A369-ECCE0AFD5B82}"/>
              </a:ext>
            </a:extLst>
          </p:cNvPr>
          <p:cNvSpPr/>
          <p:nvPr/>
        </p:nvSpPr>
        <p:spPr>
          <a:xfrm>
            <a:off x="-471012" y="5185987"/>
            <a:ext cx="6617676" cy="774507"/>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5: Heterogeneous marine sensor </a:t>
            </a:r>
          </a:p>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network architecture</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6">
            <a:extLst>
              <a:ext uri="{FF2B5EF4-FFF2-40B4-BE49-F238E27FC236}">
                <a16:creationId xmlns:a16="http://schemas.microsoft.com/office/drawing/2014/main" id="{18AF19D7-C9A7-4BE2-8FEA-AA51E9869CE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97043" y="2090060"/>
            <a:ext cx="5154805" cy="2973470"/>
          </a:xfrm>
          <a:prstGeom prst="roundRect">
            <a:avLst>
              <a:gd name="adj" fmla="val 3876"/>
            </a:avLst>
          </a:prstGeom>
          <a:ln>
            <a:solidFill>
              <a:schemeClr val="accent1"/>
            </a:solidFill>
          </a:ln>
          <a:effectLst/>
        </p:spPr>
      </p:pic>
      <p:sp>
        <p:nvSpPr>
          <p:cNvPr id="9" name="Rectangle 8">
            <a:extLst>
              <a:ext uri="{FF2B5EF4-FFF2-40B4-BE49-F238E27FC236}">
                <a16:creationId xmlns:a16="http://schemas.microsoft.com/office/drawing/2014/main" id="{773BFFB5-5D05-4CD4-97F7-D723BD2B7222}"/>
              </a:ext>
            </a:extLst>
          </p:cNvPr>
          <p:cNvSpPr/>
          <p:nvPr/>
        </p:nvSpPr>
        <p:spPr>
          <a:xfrm>
            <a:off x="5441394" y="4545949"/>
            <a:ext cx="6617676" cy="375552"/>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6: Software framework</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32" name="Content Placeholder 6">
            <a:extLst>
              <a:ext uri="{FF2B5EF4-FFF2-40B4-BE49-F238E27FC236}">
                <a16:creationId xmlns:a16="http://schemas.microsoft.com/office/drawing/2014/main" id="{9F2B024A-6224-4138-95DA-D237A990F1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40153" y="2732048"/>
            <a:ext cx="5154805" cy="168949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44061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E3ED-5EFD-4257-99AC-42033A0BAB2C}"/>
              </a:ext>
            </a:extLst>
          </p:cNvPr>
          <p:cNvSpPr>
            <a:spLocks noGrp="1"/>
          </p:cNvSpPr>
          <p:nvPr>
            <p:ph type="title"/>
          </p:nvPr>
        </p:nvSpPr>
        <p:spPr/>
        <p:txBody>
          <a:bodyPr/>
          <a:lstStyle/>
          <a:p>
            <a:r>
              <a:rPr lang="en-US" dirty="0">
                <a:solidFill>
                  <a:schemeClr val="tx1"/>
                </a:solidFill>
              </a:rPr>
              <a:t>Methodology (2 / 3) </a:t>
            </a:r>
            <a:endParaRPr lang="en-US" dirty="0"/>
          </a:p>
        </p:txBody>
      </p:sp>
      <p:sp>
        <p:nvSpPr>
          <p:cNvPr id="3" name="Content Placeholder 2">
            <a:extLst>
              <a:ext uri="{FF2B5EF4-FFF2-40B4-BE49-F238E27FC236}">
                <a16:creationId xmlns:a16="http://schemas.microsoft.com/office/drawing/2014/main" id="{EB134C61-FA68-41BA-A306-42268443A8CE}"/>
              </a:ext>
            </a:extLst>
          </p:cNvPr>
          <p:cNvSpPr>
            <a:spLocks noGrp="1"/>
          </p:cNvSpPr>
          <p:nvPr>
            <p:ph idx="1"/>
          </p:nvPr>
        </p:nvSpPr>
        <p:spPr>
          <a:xfrm>
            <a:off x="1219200" y="1214593"/>
            <a:ext cx="10134599" cy="4351086"/>
          </a:xfrm>
        </p:spPr>
        <p:txBody>
          <a:bodyPr/>
          <a:lstStyle/>
          <a:p>
            <a:pPr algn="just">
              <a:lnSpc>
                <a:spcPct val="90000"/>
              </a:lnSpc>
            </a:pPr>
            <a:r>
              <a:rPr lang="en-US" dirty="0">
                <a:latin typeface="Calibri" panose="020F0502020204030204" pitchFamily="34" charset="0"/>
                <a:cs typeface="Calibri" panose="020F0502020204030204" pitchFamily="34" charset="0"/>
              </a:rPr>
              <a:t>GUI used MATLAB App building Toolbox, planning to open source it soon to the community.</a:t>
            </a:r>
            <a:endParaRPr lang="en-CA" dirty="0">
              <a:latin typeface="Calibri" panose="020F0502020204030204" pitchFamily="34" charset="0"/>
              <a:cs typeface="Calibri" panose="020F0502020204030204" pitchFamily="34" charset="0"/>
            </a:endParaRPr>
          </a:p>
        </p:txBody>
      </p:sp>
      <p:sp>
        <p:nvSpPr>
          <p:cNvPr id="4" name="Footer Placeholder 3">
            <a:extLst>
              <a:ext uri="{FF2B5EF4-FFF2-40B4-BE49-F238E27FC236}">
                <a16:creationId xmlns:a16="http://schemas.microsoft.com/office/drawing/2014/main" id="{10D83E24-1039-4B11-AA27-E046A79B11AE}"/>
              </a:ext>
            </a:extLst>
          </p:cNvPr>
          <p:cNvSpPr>
            <a:spLocks noGrp="1"/>
          </p:cNvSpPr>
          <p:nvPr>
            <p:ph type="ftr" sz="quarter" idx="11"/>
          </p:nvPr>
        </p:nvSpPr>
        <p:spPr/>
        <p:txBody>
          <a:bodyPr/>
          <a:lstStyle/>
          <a:p>
            <a:r>
              <a:rPr lang="en-US"/>
              <a:t>Underwater Channel Characterization for Shallow water Multi-domain communications, J. Patel, M. Seto</a:t>
            </a:r>
          </a:p>
        </p:txBody>
      </p:sp>
      <p:sp>
        <p:nvSpPr>
          <p:cNvPr id="5" name="Slide Number Placeholder 4">
            <a:extLst>
              <a:ext uri="{FF2B5EF4-FFF2-40B4-BE49-F238E27FC236}">
                <a16:creationId xmlns:a16="http://schemas.microsoft.com/office/drawing/2014/main" id="{0F0C7453-0F67-46D6-87C2-6AF8271666D1}"/>
              </a:ext>
            </a:extLst>
          </p:cNvPr>
          <p:cNvSpPr>
            <a:spLocks noGrp="1"/>
          </p:cNvSpPr>
          <p:nvPr>
            <p:ph type="sldNum" sz="quarter" idx="12"/>
          </p:nvPr>
        </p:nvSpPr>
        <p:spPr/>
        <p:txBody>
          <a:bodyPr/>
          <a:lstStyle/>
          <a:p>
            <a:fld id="{EBBA2BBE-D6E6-4BE2-A029-E4C4FCB9ADED}" type="slidenum">
              <a:rPr lang="en-US" smtClean="0"/>
              <a:t>9</a:t>
            </a:fld>
            <a:endParaRPr lang="en-US" dirty="0"/>
          </a:p>
        </p:txBody>
      </p:sp>
      <p:sp>
        <p:nvSpPr>
          <p:cNvPr id="7" name="Rectangle 6">
            <a:extLst>
              <a:ext uri="{FF2B5EF4-FFF2-40B4-BE49-F238E27FC236}">
                <a16:creationId xmlns:a16="http://schemas.microsoft.com/office/drawing/2014/main" id="{FECA5EA1-F6E6-4121-A369-ECCE0AFD5B82}"/>
              </a:ext>
            </a:extLst>
          </p:cNvPr>
          <p:cNvSpPr/>
          <p:nvPr/>
        </p:nvSpPr>
        <p:spPr>
          <a:xfrm>
            <a:off x="-48986" y="5336709"/>
            <a:ext cx="6617676" cy="774507"/>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7: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Ray Tracing</a:t>
            </a:r>
            <a:r>
              <a:rPr lang="en-US" i="1" dirty="0">
                <a:latin typeface="Calibri" panose="020F0502020204030204" pitchFamily="34" charset="0"/>
                <a:ea typeface="Calibri" panose="020F0502020204030204" pitchFamily="34" charset="0"/>
                <a:cs typeface="Times New Roman" panose="02020603050405020304" pitchFamily="18" charset="0"/>
              </a:rPr>
              <a:t> from Underwater</a:t>
            </a:r>
          </a:p>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Ray Tracing Toolbox – MATLAB custom GUI</a:t>
            </a:r>
            <a:r>
              <a:rPr lang="en-US" baseline="30000" dirty="0">
                <a:latin typeface="Calibri" panose="020F0502020204030204" pitchFamily="34" charset="0"/>
                <a:cs typeface="Calibri" panose="020F0502020204030204" pitchFamily="34" charset="0"/>
              </a:rPr>
              <a:t> +</a:t>
            </a:r>
            <a:r>
              <a:rPr lang="en-US" i="1" dirty="0">
                <a:latin typeface="Calibri" panose="020F0502020204030204" pitchFamily="34" charset="0"/>
                <a:ea typeface="Calibri" panose="020F0502020204030204" pitchFamily="34" charset="0"/>
                <a:cs typeface="Times New Roman" panose="02020603050405020304" pitchFamily="18" charset="0"/>
              </a:rPr>
              <a:t> </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8" name="Content Placeholder 6">
            <a:extLst>
              <a:ext uri="{FF2B5EF4-FFF2-40B4-BE49-F238E27FC236}">
                <a16:creationId xmlns:a16="http://schemas.microsoft.com/office/drawing/2014/main" id="{18AF19D7-C9A7-4BE2-8FEA-AA51E9869CE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36293" y="2170441"/>
            <a:ext cx="4891054" cy="3166268"/>
          </a:xfrm>
          <a:prstGeom prst="roundRect">
            <a:avLst>
              <a:gd name="adj" fmla="val 3876"/>
            </a:avLst>
          </a:prstGeom>
          <a:ln>
            <a:solidFill>
              <a:schemeClr val="accent1"/>
            </a:solidFill>
          </a:ln>
          <a:effectLst/>
        </p:spPr>
      </p:pic>
      <p:pic>
        <p:nvPicPr>
          <p:cNvPr id="32" name="Content Placeholder 6">
            <a:extLst>
              <a:ext uri="{FF2B5EF4-FFF2-40B4-BE49-F238E27FC236}">
                <a16:creationId xmlns:a16="http://schemas.microsoft.com/office/drawing/2014/main" id="{9F2B024A-6224-4138-95DA-D237A990F1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662052" y="2170442"/>
            <a:ext cx="5246400" cy="3166268"/>
          </a:xfrm>
          <a:prstGeom prst="roundRect">
            <a:avLst>
              <a:gd name="adj" fmla="val 3876"/>
            </a:avLst>
          </a:prstGeom>
          <a:ln>
            <a:solidFill>
              <a:schemeClr val="accent1"/>
            </a:solidFill>
          </a:ln>
          <a:effectLst/>
        </p:spPr>
      </p:pic>
      <p:sp>
        <p:nvSpPr>
          <p:cNvPr id="10" name="Rectangle 9">
            <a:extLst>
              <a:ext uri="{FF2B5EF4-FFF2-40B4-BE49-F238E27FC236}">
                <a16:creationId xmlns:a16="http://schemas.microsoft.com/office/drawing/2014/main" id="{6EE88C00-D57B-43A6-8734-DDFD8E09F569}"/>
              </a:ext>
            </a:extLst>
          </p:cNvPr>
          <p:cNvSpPr/>
          <p:nvPr/>
        </p:nvSpPr>
        <p:spPr>
          <a:xfrm>
            <a:off x="5976414" y="5351610"/>
            <a:ext cx="6617676" cy="774507"/>
          </a:xfrm>
          <a:prstGeom prst="rect">
            <a:avLst/>
          </a:prstGeom>
        </p:spPr>
        <p:txBody>
          <a:bodyPr wrap="square">
            <a:spAutoFit/>
          </a:bodyPr>
          <a:lstStyle/>
          <a:p>
            <a:pPr marL="685800" marR="0" algn="ctr">
              <a:lnSpc>
                <a:spcPct val="107000"/>
              </a:lnSpc>
              <a:spcBef>
                <a:spcPts val="0"/>
              </a:spcBef>
              <a:spcAft>
                <a:spcPts val="800"/>
              </a:spcAft>
            </a:pPr>
            <a:r>
              <a:rPr lang="en-US" i="1" dirty="0">
                <a:latin typeface="Calibri" panose="020F0502020204030204" pitchFamily="34" charset="0"/>
                <a:ea typeface="Calibri" panose="020F0502020204030204" pitchFamily="34" charset="0"/>
                <a:cs typeface="Times New Roman" panose="02020603050405020304" pitchFamily="18" charset="0"/>
              </a:rPr>
              <a:t>Figure 8:  </a:t>
            </a:r>
            <a:r>
              <a:rPr lang="en-US" i="1" dirty="0">
                <a:highlight>
                  <a:srgbClr val="FFFF00"/>
                </a:highlight>
                <a:latin typeface="Calibri" panose="020F0502020204030204" pitchFamily="34" charset="0"/>
                <a:ea typeface="Calibri" panose="020F0502020204030204" pitchFamily="34" charset="0"/>
                <a:cs typeface="Times New Roman" panose="02020603050405020304" pitchFamily="18" charset="0"/>
              </a:rPr>
              <a:t>Transmission loss</a:t>
            </a:r>
            <a:r>
              <a:rPr lang="en-US" i="1" dirty="0">
                <a:latin typeface="Calibri" panose="020F0502020204030204" pitchFamily="34" charset="0"/>
                <a:ea typeface="Calibri" panose="020F0502020204030204" pitchFamily="34" charset="0"/>
                <a:cs typeface="Times New Roman" panose="02020603050405020304" pitchFamily="18" charset="0"/>
              </a:rPr>
              <a:t> from Underwater</a:t>
            </a:r>
          </a:p>
          <a:p>
            <a:pPr marL="685800" marR="0" algn="ctr">
              <a:lnSpc>
                <a:spcPct val="107000"/>
              </a:lnSpc>
              <a:spcBef>
                <a:spcPts val="0"/>
              </a:spcBef>
              <a:spcAft>
                <a:spcPts val="800"/>
              </a:spcAft>
            </a:pPr>
            <a:r>
              <a:rPr lang="en-US" i="1">
                <a:latin typeface="Calibri" panose="020F0502020204030204" pitchFamily="34" charset="0"/>
                <a:ea typeface="Calibri" panose="020F0502020204030204" pitchFamily="34" charset="0"/>
                <a:cs typeface="Times New Roman" panose="02020603050405020304" pitchFamily="18" charset="0"/>
              </a:rPr>
              <a:t>Tracing Toolbox </a:t>
            </a:r>
            <a:r>
              <a:rPr lang="en-US" i="1" dirty="0">
                <a:latin typeface="Calibri" panose="020F0502020204030204" pitchFamily="34" charset="0"/>
                <a:ea typeface="Calibri" panose="020F0502020204030204" pitchFamily="34" charset="0"/>
                <a:cs typeface="Times New Roman" panose="02020603050405020304" pitchFamily="18" charset="0"/>
              </a:rPr>
              <a:t>– MATLAB custom GUI</a:t>
            </a:r>
            <a:r>
              <a:rPr lang="en-US" baseline="30000" dirty="0">
                <a:latin typeface="Calibri" panose="020F0502020204030204" pitchFamily="34" charset="0"/>
                <a:cs typeface="Calibri" panose="020F0502020204030204" pitchFamily="34" charset="0"/>
              </a:rPr>
              <a:t> +</a:t>
            </a:r>
            <a:r>
              <a:rPr lang="en-US" i="1" dirty="0">
                <a:latin typeface="Calibri" panose="020F0502020204030204" pitchFamily="34" charset="0"/>
                <a:ea typeface="Calibri" panose="020F0502020204030204" pitchFamily="34" charset="0"/>
                <a:cs typeface="Times New Roman" panose="02020603050405020304" pitchFamily="18" charset="0"/>
              </a:rPr>
              <a:t> </a:t>
            </a:r>
            <a:endParaRPr lang="en-US"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616345"/>
      </p:ext>
    </p:extLst>
  </p:cSld>
  <p:clrMapOvr>
    <a:masterClrMapping/>
  </p:clrMapOvr>
</p:sld>
</file>

<file path=ppt/theme/theme1.xml><?xml version="1.0" encoding="utf-8"?>
<a:theme xmlns:a="http://schemas.openxmlformats.org/drawingml/2006/main" name="Dal Black Gold">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16-9)" id="{D6C6675C-AA12-334F-AE69-1DD309900029}" vid="{30CE7B89-6C76-964D-A711-1580BD1C3BCA}"/>
    </a:ext>
  </a:extLst>
</a:theme>
</file>

<file path=ppt/theme/theme2.xml><?xml version="1.0" encoding="utf-8"?>
<a:theme xmlns:a="http://schemas.openxmlformats.org/drawingml/2006/main" name="Dal Gold">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16-9)" id="{D6C6675C-AA12-334F-AE69-1DD309900029}" vid="{18637F6E-1AFF-EC43-9DB8-7AE0C4847EB3}"/>
    </a:ext>
  </a:extLst>
</a:theme>
</file>

<file path=ppt/theme/theme3.xml><?xml version="1.0" encoding="utf-8"?>
<a:theme xmlns:a="http://schemas.openxmlformats.org/drawingml/2006/main" name="Dal Purple">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16-9)" id="{D6C6675C-AA12-334F-AE69-1DD309900029}" vid="{C4434F62-2810-BE4A-BD4F-5021E7F40794}"/>
    </a:ext>
  </a:extLst>
</a:theme>
</file>

<file path=ppt/theme/theme4.xml><?xml version="1.0" encoding="utf-8"?>
<a:theme xmlns:a="http://schemas.openxmlformats.org/drawingml/2006/main" name="Dal Blue">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16-9)" id="{D6C6675C-AA12-334F-AE69-1DD309900029}" vid="{74F3E690-EB25-174D-97CF-57F7F72A40E7}"/>
    </a:ext>
  </a:extLst>
</a:theme>
</file>

<file path=ppt/theme/theme5.xml><?xml version="1.0" encoding="utf-8"?>
<a:theme xmlns:a="http://schemas.openxmlformats.org/drawingml/2006/main" name="Dal Red">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16-9)" id="{D6C6675C-AA12-334F-AE69-1DD309900029}" vid="{59B999BA-2CE4-DF42-B2A9-826821B20BE2}"/>
    </a:ext>
  </a:extLst>
</a:theme>
</file>

<file path=ppt/theme/theme6.xml><?xml version="1.0" encoding="utf-8"?>
<a:theme xmlns:a="http://schemas.openxmlformats.org/drawingml/2006/main" name="Dal Green">
  <a:themeElements>
    <a:clrScheme name="Dalhousie">
      <a:dk1>
        <a:srgbClr val="000000"/>
      </a:dk1>
      <a:lt1>
        <a:srgbClr val="FFFFFF"/>
      </a:lt1>
      <a:dk2>
        <a:srgbClr val="707372"/>
      </a:dk2>
      <a:lt2>
        <a:srgbClr val="F2AC00"/>
      </a:lt2>
      <a:accent1>
        <a:srgbClr val="C08C0C"/>
      </a:accent1>
      <a:accent2>
        <a:srgbClr val="3BA86B"/>
      </a:accent2>
      <a:accent3>
        <a:srgbClr val="EE0701"/>
      </a:accent3>
      <a:accent4>
        <a:srgbClr val="8B008B"/>
      </a:accent4>
      <a:accent5>
        <a:srgbClr val="FBE122"/>
      </a:accent5>
      <a:accent6>
        <a:srgbClr val="00BFFF"/>
      </a:accent6>
      <a:hlink>
        <a:srgbClr val="017ACD"/>
      </a:hlink>
      <a:folHlink>
        <a:srgbClr val="39855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l PP (16-9)" id="{D6C6675C-AA12-334F-AE69-1DD309900029}" vid="{99596CEE-34B1-4546-A1C7-AFA8AC9D74E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BE8702A6576644ABA37097A1290309" ma:contentTypeVersion="5" ma:contentTypeDescription="Create a new document." ma:contentTypeScope="" ma:versionID="c56583ea7a36565c29bf7e7b070fce8c">
  <xsd:schema xmlns:xsd="http://www.w3.org/2001/XMLSchema" xmlns:xs="http://www.w3.org/2001/XMLSchema" xmlns:p="http://schemas.microsoft.com/office/2006/metadata/properties" xmlns:ns2="6a6a9153-db81-41aa-b483-54a7d12e9aff" xmlns:ns3="670f86c8-77aa-47ae-97ec-6a9858dc117e" targetNamespace="http://schemas.microsoft.com/office/2006/metadata/properties" ma:root="true" ma:fieldsID="6390eff171b5bbfed1d86c2df6ccbc20" ns2:_="" ns3:_="">
    <xsd:import namespace="6a6a9153-db81-41aa-b483-54a7d12e9aff"/>
    <xsd:import namespace="670f86c8-77aa-47ae-97ec-6a9858dc117e"/>
    <xsd:element name="properties">
      <xsd:complexType>
        <xsd:sequence>
          <xsd:element name="documentManagement">
            <xsd:complexType>
              <xsd:all>
                <xsd:element ref="ns2:Category" minOccurs="0"/>
                <xsd:element ref="ns3:SharedWithUsers" minOccurs="0"/>
                <xsd:element ref="ns3:SharedWithDetails"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6a9153-db81-41aa-b483-54a7d12e9aff" elementFormDefault="qualified">
    <xsd:import namespace="http://schemas.microsoft.com/office/2006/documentManagement/types"/>
    <xsd:import namespace="http://schemas.microsoft.com/office/infopath/2007/PartnerControls"/>
    <xsd:element name="Category" ma:index="8" nillable="true" ma:displayName="Category" ma:default="Downloads" ma:format="Dropdown" ma:internalName="Category">
      <xsd:simpleType>
        <xsd:restriction base="dms:Choice">
          <xsd:enumeration value="Downloads"/>
          <xsd:enumeration value="Project planning"/>
          <xsd:enumeration value="Guidelines"/>
          <xsd:enumeration value="Event planning"/>
          <xsd:enumeration value="Media relations"/>
          <xsd:enumeration value="Crisis communications"/>
        </xsd:restriction>
      </xsd:simpleType>
    </xsd:element>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70f86c8-77aa-47ae-97ec-6a9858dc117e"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6a6a9153-db81-41aa-b483-54a7d12e9aff">Downloads</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2FAF73-E730-4620-AB94-E42925A983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6a9153-db81-41aa-b483-54a7d12e9aff"/>
    <ds:schemaRef ds:uri="670f86c8-77aa-47ae-97ec-6a9858dc1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FC07E5-BAE3-4A83-95D6-D4E182E58D3F}">
  <ds:schemaRefs>
    <ds:schemaRef ds:uri="http://schemas.microsoft.com/office/2006/metadata/properties"/>
    <ds:schemaRef ds:uri="http://schemas.microsoft.com/office/infopath/2007/PartnerControls"/>
    <ds:schemaRef ds:uri="6a6a9153-db81-41aa-b483-54a7d12e9aff"/>
  </ds:schemaRefs>
</ds:datastoreItem>
</file>

<file path=customXml/itemProps3.xml><?xml version="1.0" encoding="utf-8"?>
<ds:datastoreItem xmlns:ds="http://schemas.openxmlformats.org/officeDocument/2006/customXml" ds:itemID="{D8C40907-33FB-4121-8675-1A1AF0EB06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Dal PP (16-9 ratio)</Template>
  <TotalTime>4935</TotalTime>
  <Words>4483</Words>
  <Application>Microsoft Office PowerPoint</Application>
  <PresentationFormat>Widescreen</PresentationFormat>
  <Paragraphs>349</Paragraphs>
  <Slides>30</Slides>
  <Notes>22</Notes>
  <HiddenSlides>6</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30</vt:i4>
      </vt:variant>
    </vt:vector>
  </HeadingPairs>
  <TitlesOfParts>
    <vt:vector size="41" baseType="lpstr">
      <vt:lpstr>Arial</vt:lpstr>
      <vt:lpstr>Calibri</vt:lpstr>
      <vt:lpstr>Courier New</vt:lpstr>
      <vt:lpstr>Times New Roman</vt:lpstr>
      <vt:lpstr>Wingdings</vt:lpstr>
      <vt:lpstr>Dal Black Gold</vt:lpstr>
      <vt:lpstr>Dal Gold</vt:lpstr>
      <vt:lpstr>Dal Purple</vt:lpstr>
      <vt:lpstr>Dal Blue</vt:lpstr>
      <vt:lpstr>Dal Red</vt:lpstr>
      <vt:lpstr>Dal Green</vt:lpstr>
      <vt:lpstr>UNDERWATER CHANNEL CHARACTERIZATION FOR SHALLOW WATER MULTI-DOMAIN COMMUNICATIONS</vt:lpstr>
      <vt:lpstr>Outline</vt:lpstr>
      <vt:lpstr>Problem definition for research project</vt:lpstr>
      <vt:lpstr>Simulation objectives (1 / 2) </vt:lpstr>
      <vt:lpstr>Simulation objectives (2 / 2) </vt:lpstr>
      <vt:lpstr>Bedford Basin bathymetry used for simulation cases</vt:lpstr>
      <vt:lpstr>Relevant References from Literature Survey</vt:lpstr>
      <vt:lpstr>Methodology (1 / 3) </vt:lpstr>
      <vt:lpstr>Methodology (2 / 3) </vt:lpstr>
      <vt:lpstr>Methodology (3 / 3) </vt:lpstr>
      <vt:lpstr>File Structure</vt:lpstr>
      <vt:lpstr>Bellhop Simulation Results (1 / 3)</vt:lpstr>
      <vt:lpstr>Bellhop Simulation Results (2 / 3)</vt:lpstr>
      <vt:lpstr>Bellhop Simulation Results (3 / 3)</vt:lpstr>
      <vt:lpstr>More test cases explored using ARLPY toolbox (1 / 5)</vt:lpstr>
      <vt:lpstr>More test cases explored using ARLPY toolbox (2 / 5)</vt:lpstr>
      <vt:lpstr>More test cases explored using ARLPY toolbox (3 / 5)</vt:lpstr>
      <vt:lpstr>More test cases explored using ARLPY toolbox (4 / 5)</vt:lpstr>
      <vt:lpstr>More test cases explored using ARLPY toolbox (5 / 5)</vt:lpstr>
      <vt:lpstr>Conclusion (1 / 2)</vt:lpstr>
      <vt:lpstr>Conclusion (2 / 2)</vt:lpstr>
      <vt:lpstr>Questions ?</vt:lpstr>
      <vt:lpstr>References</vt:lpstr>
      <vt:lpstr>References</vt:lpstr>
      <vt:lpstr>Relevant References from Literature Survey</vt:lpstr>
      <vt:lpstr>Relevant References from Literature Survey</vt:lpstr>
      <vt:lpstr>Relevant References from Literature Survey</vt:lpstr>
      <vt:lpstr>Relevant References from Literature Survey</vt:lpstr>
      <vt:lpstr>Relevant References from Literature Survey</vt:lpstr>
      <vt:lpstr>Relevant References from Literature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Channel Characterization for shallow water multi-domain communications</dc:title>
  <dc:creator>Jay Patel</dc:creator>
  <cp:lastModifiedBy>Jay Patel</cp:lastModifiedBy>
  <cp:revision>528</cp:revision>
  <dcterms:created xsi:type="dcterms:W3CDTF">2019-04-08T18:23:55Z</dcterms:created>
  <dcterms:modified xsi:type="dcterms:W3CDTF">2020-07-30T13:45:39Z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0x010100F4BE8702A6576644ABA37097A1290309</vt:lpwstr>
  </property>
</Properties>
</file>